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84" r:id="rId3"/>
    <p:sldId id="283" r:id="rId4"/>
    <p:sldId id="258" r:id="rId5"/>
    <p:sldId id="257" r:id="rId6"/>
    <p:sldId id="259" r:id="rId7"/>
    <p:sldId id="279" r:id="rId8"/>
    <p:sldId id="260" r:id="rId9"/>
    <p:sldId id="261" r:id="rId10"/>
    <p:sldId id="262" r:id="rId11"/>
    <p:sldId id="280" r:id="rId12"/>
    <p:sldId id="263" r:id="rId13"/>
    <p:sldId id="281" r:id="rId14"/>
    <p:sldId id="264" r:id="rId15"/>
    <p:sldId id="265" r:id="rId16"/>
    <p:sldId id="282" r:id="rId17"/>
    <p:sldId id="266" r:id="rId18"/>
    <p:sldId id="267" r:id="rId19"/>
    <p:sldId id="268" r:id="rId20"/>
    <p:sldId id="277" r:id="rId21"/>
    <p:sldId id="269" r:id="rId22"/>
    <p:sldId id="270" r:id="rId23"/>
    <p:sldId id="271" r:id="rId24"/>
    <p:sldId id="272" r:id="rId25"/>
    <p:sldId id="278" r:id="rId26"/>
    <p:sldId id="274" r:id="rId27"/>
    <p:sldId id="273" r:id="rId28"/>
    <p:sldId id="275" r:id="rId29"/>
    <p:sldId id="27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9" autoAdjust="0"/>
    <p:restoredTop sz="94660"/>
  </p:normalViewPr>
  <p:slideViewPr>
    <p:cSldViewPr>
      <p:cViewPr varScale="1">
        <p:scale>
          <a:sx n="46" d="100"/>
          <a:sy n="46" d="100"/>
        </p:scale>
        <p:origin x="-12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723016-1381-43B3-8E15-609B40AF0287}" type="datetimeFigureOut">
              <a:rPr lang="en-US" smtClean="0"/>
              <a:t>1/19/2012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CD0CC2-3974-4CA1-BBA0-3E8B0D2BEF6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9921F1-227C-44F6-BAD1-0A21DBF98116}"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AC6FB-8AE9-42F9-93AC-E7617D16A8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9921F1-227C-44F6-BAD1-0A21DBF98116}"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AC6FB-8AE9-42F9-93AC-E7617D16A8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9921F1-227C-44F6-BAD1-0A21DBF98116}"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AC6FB-8AE9-42F9-93AC-E7617D16A8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9921F1-227C-44F6-BAD1-0A21DBF98116}"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AC6FB-8AE9-42F9-93AC-E7617D16A8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9921F1-227C-44F6-BAD1-0A21DBF98116}"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AC6FB-8AE9-42F9-93AC-E7617D16A8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9921F1-227C-44F6-BAD1-0A21DBF98116}"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AC6FB-8AE9-42F9-93AC-E7617D16A8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9921F1-227C-44F6-BAD1-0A21DBF98116}" type="datetimeFigureOut">
              <a:rPr lang="en-US" smtClean="0"/>
              <a:pPr/>
              <a:t>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FAC6FB-8AE9-42F9-93AC-E7617D16A8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9921F1-227C-44F6-BAD1-0A21DBF98116}" type="datetimeFigureOut">
              <a:rPr lang="en-US" smtClean="0"/>
              <a:pPr/>
              <a:t>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FAC6FB-8AE9-42F9-93AC-E7617D16A8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921F1-227C-44F6-BAD1-0A21DBF98116}" type="datetimeFigureOut">
              <a:rPr lang="en-US" smtClean="0"/>
              <a:pPr/>
              <a:t>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FAC6FB-8AE9-42F9-93AC-E7617D16A8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9921F1-227C-44F6-BAD1-0A21DBF98116}"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AC6FB-8AE9-42F9-93AC-E7617D16A8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9921F1-227C-44F6-BAD1-0A21DBF98116}"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AC6FB-8AE9-42F9-93AC-E7617D16A8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9921F1-227C-44F6-BAD1-0A21DBF98116}" type="datetimeFigureOut">
              <a:rPr lang="en-US" smtClean="0"/>
              <a:pPr/>
              <a:t>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FAC6FB-8AE9-42F9-93AC-E7617D16A8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rds.yahoo.com/_ylt=A0WTbx6DTFhLlw8AHlyJzbkF;_ylu=X3oDMTBpc2ozM2gzBHBvcwM0BHNlYwNzcgR2dGlkAw--/SIG=1ftnh36eu/EXP=1264164355/**http:/images.search.yahoo.com/images/view?back=http://images.search.yahoo.com/search/images?p=Civil+war+flags&amp;ei=UTF-8&amp;fr=yfp-t-701&amp;w=190&amp;h=109&amp;imgurl=my.starstream.net/yoschak/civil/cwflagsm.jpg&amp;rurl=http://my.starstream.net/yoschak/civil&amp;size=6k&amp;name=cwflagsm+jpg&amp;p=Civil+war+flags&amp;oid=694787354d7c26d2&amp;fr2=&amp;no=4&amp;tt=19632&amp;sigr=1163r35hg&amp;sigi=11ckoe03s&amp;sigb=12kb0oi1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rds.yahoo.com/_ylt=A0WTefZDZFhLcycBi6WjzbkF/SIG=12u6nnrh7/EXP=1264170435/**http:/www.sonofthesouth.net/leefoundation/sumter/ft-sumter-1_Picture1.jpg"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rds.yahoo.com/_ylt=A0WTb_qQcVhLj.gAZzSJzbkF;_ylu=X3oDMTBpZTByOGFiBHBvcwMyBHNlYwNzcgR2dGlkAw--/SIG=1hmgkfv1n/EXP=1264173840/**http:/images.search.yahoo.com/images/view?back=http://images.search.yahoo.com/search/images?p=battle+of+shiloh&amp;w=1719&amp;h=2305&amp;imgurl=upload.wikimedia.org/wikipedia/commons/2/24/Shiloh_Battle_Apr6am-2.png&amp;rurl=http://faculty.umf.maine.edu/~walters/web%20232/232%20home.html&amp;size=1,013k&amp;name=Shiloh+Battle+Ap...&amp;p=battle+of+shiloh&amp;oid=87af0ac18166a7f0&amp;fr2=&amp;no=2&amp;tt=6820&amp;sigr=11v508328&amp;sigi=1267lpb60&amp;sigb=11vi77nq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t>The Civil War</a:t>
            </a:r>
            <a:endParaRPr lang="en-US" dirty="0"/>
          </a:p>
        </p:txBody>
      </p:sp>
      <p:pic>
        <p:nvPicPr>
          <p:cNvPr id="1026" name="Picture 2" descr="Go to fullsize image">
            <a:hlinkClick r:id="rId2"/>
          </p:cNvPr>
          <p:cNvPicPr>
            <a:picLocks noChangeAspect="1" noChangeArrowheads="1"/>
          </p:cNvPicPr>
          <p:nvPr/>
        </p:nvPicPr>
        <p:blipFill>
          <a:blip r:embed="rId3" cstate="print"/>
          <a:srcRect/>
          <a:stretch>
            <a:fillRect/>
          </a:stretch>
        </p:blipFill>
        <p:spPr bwMode="auto">
          <a:xfrm>
            <a:off x="1066800" y="2133600"/>
            <a:ext cx="7086600" cy="3657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1861-1862</a:t>
            </a:r>
            <a:endParaRPr lang="en-US" dirty="0"/>
          </a:p>
        </p:txBody>
      </p:sp>
      <p:sp>
        <p:nvSpPr>
          <p:cNvPr id="3" name="Content Placeholder 2"/>
          <p:cNvSpPr>
            <a:spLocks noGrp="1"/>
          </p:cNvSpPr>
          <p:nvPr>
            <p:ph idx="1"/>
          </p:nvPr>
        </p:nvSpPr>
        <p:spPr>
          <a:xfrm>
            <a:off x="0" y="1371600"/>
            <a:ext cx="6324600" cy="5486400"/>
          </a:xfrm>
        </p:spPr>
        <p:txBody>
          <a:bodyPr>
            <a:normAutofit/>
          </a:bodyPr>
          <a:lstStyle/>
          <a:p>
            <a:pPr>
              <a:buNone/>
            </a:pPr>
            <a:r>
              <a:rPr lang="en-US" u="sng" dirty="0"/>
              <a:t>President Lincoln</a:t>
            </a:r>
            <a:r>
              <a:rPr lang="en-US" dirty="0"/>
              <a:t> put </a:t>
            </a:r>
            <a:r>
              <a:rPr lang="en-US" u="sng" dirty="0"/>
              <a:t>George B. </a:t>
            </a:r>
            <a:r>
              <a:rPr lang="en-US" u="sng" dirty="0" err="1"/>
              <a:t>Mcllelan</a:t>
            </a:r>
            <a:r>
              <a:rPr lang="en-US" dirty="0"/>
              <a:t> in charge of the Northern Army in the East.  </a:t>
            </a:r>
            <a:r>
              <a:rPr lang="en-US" dirty="0" err="1"/>
              <a:t>Mcllelan</a:t>
            </a:r>
            <a:r>
              <a:rPr lang="en-US" dirty="0"/>
              <a:t> wanted to attack Richmond from the coast of Virginia.  </a:t>
            </a:r>
            <a:r>
              <a:rPr lang="en-US" u="sng" dirty="0"/>
              <a:t>Robert E. Lee</a:t>
            </a:r>
            <a:r>
              <a:rPr lang="en-US" dirty="0"/>
              <a:t> took command of the Southern Army in Virginia.  Beginning on June 26, 1862 the two armies fought 5 battles in 7 days.  At the end of the </a:t>
            </a:r>
            <a:r>
              <a:rPr lang="en-US" u="sng" dirty="0"/>
              <a:t>7 Days Battles</a:t>
            </a:r>
            <a:r>
              <a:rPr lang="en-US" dirty="0"/>
              <a:t>, Lee had pushed </a:t>
            </a:r>
            <a:r>
              <a:rPr lang="en-US" dirty="0" err="1"/>
              <a:t>Mcllelan</a:t>
            </a:r>
            <a:r>
              <a:rPr lang="en-US" dirty="0"/>
              <a:t> away from </a:t>
            </a:r>
            <a:r>
              <a:rPr lang="en-US" dirty="0" smtClean="0"/>
              <a:t>Richmond.</a:t>
            </a:r>
            <a:endParaRPr lang="en-US" dirty="0"/>
          </a:p>
          <a:p>
            <a:pPr>
              <a:buNone/>
            </a:pPr>
            <a:endParaRPr lang="en-US" dirty="0"/>
          </a:p>
        </p:txBody>
      </p:sp>
      <p:pic>
        <p:nvPicPr>
          <p:cNvPr id="4" name="Picture 3" descr="166c405972ca2df2.jpg"/>
          <p:cNvPicPr>
            <a:picLocks noChangeAspect="1"/>
          </p:cNvPicPr>
          <p:nvPr/>
        </p:nvPicPr>
        <p:blipFill>
          <a:blip r:embed="rId2" cstate="print"/>
          <a:stretch>
            <a:fillRect/>
          </a:stretch>
        </p:blipFill>
        <p:spPr>
          <a:xfrm>
            <a:off x="6324600" y="0"/>
            <a:ext cx="2819401" cy="42672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Bull Run/Second Manassas</a:t>
            </a:r>
            <a:endParaRPr lang="en-US" dirty="0"/>
          </a:p>
        </p:txBody>
      </p:sp>
      <p:sp>
        <p:nvSpPr>
          <p:cNvPr id="3" name="Content Placeholder 2"/>
          <p:cNvSpPr>
            <a:spLocks noGrp="1"/>
          </p:cNvSpPr>
          <p:nvPr>
            <p:ph idx="1"/>
          </p:nvPr>
        </p:nvSpPr>
        <p:spPr/>
        <p:txBody>
          <a:bodyPr/>
          <a:lstStyle/>
          <a:p>
            <a:pPr>
              <a:buNone/>
            </a:pPr>
            <a:r>
              <a:rPr lang="en-US" dirty="0" smtClean="0"/>
              <a:t>Lincoln ordered an attack from Washington hoping to catch Lee off-guard.  Lee sent “Stonewall” Jackson to meet the Northern Army on the right side while he attacked on the left.  In the </a:t>
            </a:r>
            <a:r>
              <a:rPr lang="en-US" u="sng" dirty="0" smtClean="0"/>
              <a:t>Second Battle of Bull Run Creek (Aug. 1862)</a:t>
            </a:r>
            <a:r>
              <a:rPr lang="en-US" dirty="0" smtClean="0"/>
              <a:t>, the North was again defeated and forced to retreat to Washington, D.C.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1861-1862</a:t>
            </a:r>
            <a:endParaRPr lang="en-US" dirty="0"/>
          </a:p>
        </p:txBody>
      </p:sp>
      <p:sp>
        <p:nvSpPr>
          <p:cNvPr id="3" name="Content Placeholder 2"/>
          <p:cNvSpPr>
            <a:spLocks noGrp="1"/>
          </p:cNvSpPr>
          <p:nvPr>
            <p:ph idx="1"/>
          </p:nvPr>
        </p:nvSpPr>
        <p:spPr>
          <a:xfrm>
            <a:off x="381000" y="1295400"/>
            <a:ext cx="5715000" cy="4983163"/>
          </a:xfrm>
        </p:spPr>
        <p:txBody>
          <a:bodyPr>
            <a:normAutofit fontScale="85000" lnSpcReduction="20000"/>
          </a:bodyPr>
          <a:lstStyle/>
          <a:p>
            <a:pPr>
              <a:buNone/>
            </a:pPr>
            <a:r>
              <a:rPr lang="en-US" sz="3400" dirty="0"/>
              <a:t>After Lee’s victories at the 7 Days Battles and 2</a:t>
            </a:r>
            <a:r>
              <a:rPr lang="en-US" sz="3400" baseline="30000" dirty="0"/>
              <a:t>nd</a:t>
            </a:r>
            <a:r>
              <a:rPr lang="en-US" sz="3400" dirty="0"/>
              <a:t> Bull Run, he decided to attack into the North.  Lee hoped a victory in the North would convince European countries to recognize the Confederacy and assist them.  In the north, President Lincoln wanted a victory so he could release his </a:t>
            </a:r>
            <a:r>
              <a:rPr lang="en-US" sz="3400" u="sng" dirty="0"/>
              <a:t>Emancipation </a:t>
            </a:r>
            <a:r>
              <a:rPr lang="en-US" sz="3400" u="sng" dirty="0" smtClean="0"/>
              <a:t>Proclamation</a:t>
            </a:r>
            <a:r>
              <a:rPr lang="en-US" sz="3400" dirty="0" smtClean="0"/>
              <a:t> (a proclamation that would free the slaves in the southern slave-holding states)</a:t>
            </a:r>
            <a:endParaRPr lang="en-US" sz="3400" dirty="0"/>
          </a:p>
          <a:p>
            <a:pPr>
              <a:buNone/>
            </a:pPr>
            <a:endParaRPr lang="en-US" dirty="0"/>
          </a:p>
        </p:txBody>
      </p:sp>
      <p:pic>
        <p:nvPicPr>
          <p:cNvPr id="4" name="Picture 3" descr="thumbnailCAB1XN8K.jpg"/>
          <p:cNvPicPr>
            <a:picLocks noChangeAspect="1"/>
          </p:cNvPicPr>
          <p:nvPr/>
        </p:nvPicPr>
        <p:blipFill>
          <a:blip r:embed="rId2" cstate="print"/>
          <a:stretch>
            <a:fillRect/>
          </a:stretch>
        </p:blipFill>
        <p:spPr>
          <a:xfrm>
            <a:off x="6172201" y="1371600"/>
            <a:ext cx="2971800" cy="48768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fontScale="92500" lnSpcReduction="20000"/>
          </a:bodyPr>
          <a:lstStyle/>
          <a:p>
            <a:pPr>
              <a:buNone/>
            </a:pPr>
            <a:r>
              <a:rPr lang="en-US" dirty="0" smtClean="0"/>
              <a:t>On September 4, 1862 about 60,000 Union soldiers met 40,000 Confederate soldiers along Antietam Creek in Maryland.  </a:t>
            </a:r>
            <a:r>
              <a:rPr lang="en-US" u="sng" dirty="0" smtClean="0"/>
              <a:t>The Battle of Antietam</a:t>
            </a:r>
            <a:r>
              <a:rPr lang="en-US" dirty="0" smtClean="0"/>
              <a:t> was one of the most important of the war.  It was the bloodiest day in US history with 25,000 casualties.  The North pushed Lee back and won a key victory.  Lincoln then announced his proclamation freeing the slaves which would go in effect on January 1, 1863.  Now, no European country would assist the Confederacy because the war had become a war about slavery, not state’s rights.  George </a:t>
            </a:r>
            <a:r>
              <a:rPr lang="en-US" dirty="0" err="1" smtClean="0"/>
              <a:t>Mcllelan</a:t>
            </a:r>
            <a:r>
              <a:rPr lang="en-US" dirty="0" smtClean="0"/>
              <a:t> allowed Lee to escape so Lincoln took command of the army away from him.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1862-1863</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Meanwhile in the western part of the war, the Union was trying to take control of the Mississippi River.  Shortly after Shiloh, the U.S. took control of New Orleans.  Now the North controlled both ends of the Mississippi River.  Grant moved to capture </a:t>
            </a:r>
            <a:r>
              <a:rPr lang="en-US" u="sng" dirty="0"/>
              <a:t>Vicksburg, Mississippi</a:t>
            </a:r>
            <a:r>
              <a:rPr lang="en-US" dirty="0"/>
              <a:t> in 1863.  Vicksburg was the only thing keeping the North from controlling the whole river.  Vicksburg would prove to be very difficult to take, so the Union had to siege the city (surround it and starve it of food and supplies) until it surrendered.</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1862-1863</a:t>
            </a:r>
            <a:endParaRPr lang="en-US" dirty="0"/>
          </a:p>
        </p:txBody>
      </p:sp>
      <p:sp>
        <p:nvSpPr>
          <p:cNvPr id="3" name="Content Placeholder 2"/>
          <p:cNvSpPr>
            <a:spLocks noGrp="1"/>
          </p:cNvSpPr>
          <p:nvPr>
            <p:ph idx="1"/>
          </p:nvPr>
        </p:nvSpPr>
        <p:spPr>
          <a:xfrm>
            <a:off x="228600" y="1676401"/>
            <a:ext cx="8229600" cy="4953000"/>
          </a:xfrm>
        </p:spPr>
        <p:txBody>
          <a:bodyPr>
            <a:normAutofit fontScale="70000" lnSpcReduction="20000"/>
          </a:bodyPr>
          <a:lstStyle/>
          <a:p>
            <a:pPr>
              <a:buNone/>
            </a:pPr>
            <a:r>
              <a:rPr lang="en-US" sz="4400" dirty="0"/>
              <a:t>In the winter of 1862-63, Lee’s army seemed unbeatable.  With bold plans, quick movements, and knowledge of the countryside, Lee managed to surprise and defeat weak Union Generals.  In a rare winter battle, Union General </a:t>
            </a:r>
            <a:r>
              <a:rPr lang="en-US" sz="4400" u="sng" dirty="0"/>
              <a:t>Ambrose Burnside</a:t>
            </a:r>
            <a:r>
              <a:rPr lang="en-US" sz="4400" dirty="0"/>
              <a:t> clashed with Lee at the Virginia town of </a:t>
            </a:r>
            <a:r>
              <a:rPr lang="en-US" sz="4400" u="sng" dirty="0"/>
              <a:t>Fredericksburg</a:t>
            </a:r>
            <a:r>
              <a:rPr lang="en-US" sz="4400" dirty="0"/>
              <a:t>.  The South was set up in a strong defensive position.  On December 13, 1862 the battle began.  Thousands of Union soldiers died as repeated attacks failed.  Burnside resigned.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dirty="0" smtClean="0"/>
              <a:t>Lincoln appointed </a:t>
            </a:r>
            <a:r>
              <a:rPr lang="en-US" u="sng" dirty="0" smtClean="0"/>
              <a:t>Joseph Hooker</a:t>
            </a:r>
            <a:r>
              <a:rPr lang="en-US" dirty="0" smtClean="0"/>
              <a:t> to command the army of the North.  Hooker wanted to attack but Lee struck first.  Lee bravely split his army with “Stonewall” Jackson in charge of part of it and won another victory.  </a:t>
            </a:r>
            <a:r>
              <a:rPr lang="en-US" u="sng" dirty="0" smtClean="0"/>
              <a:t>Chancellorsville (May 1863)</a:t>
            </a:r>
            <a:r>
              <a:rPr lang="en-US" dirty="0" smtClean="0"/>
              <a:t> was Lee’s most impressive victory.  In the battle, “Stonewall” Jackson was accidentally shot by one of his own men.  He died a week later.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1862-1863</a:t>
            </a:r>
            <a:endParaRPr lang="en-US" dirty="0"/>
          </a:p>
        </p:txBody>
      </p:sp>
      <p:sp>
        <p:nvSpPr>
          <p:cNvPr id="3" name="Content Placeholder 2"/>
          <p:cNvSpPr>
            <a:spLocks noGrp="1"/>
          </p:cNvSpPr>
          <p:nvPr>
            <p:ph idx="1"/>
          </p:nvPr>
        </p:nvSpPr>
        <p:spPr>
          <a:xfrm>
            <a:off x="457200" y="1371600"/>
            <a:ext cx="8229600" cy="5105400"/>
          </a:xfrm>
        </p:spPr>
        <p:txBody>
          <a:bodyPr>
            <a:normAutofit fontScale="77500" lnSpcReduction="20000"/>
          </a:bodyPr>
          <a:lstStyle/>
          <a:p>
            <a:pPr>
              <a:buNone/>
            </a:pPr>
            <a:r>
              <a:rPr lang="en-US" dirty="0"/>
              <a:t>Lee decided to invade the North again.  A victory on Northern soil might convince the North to give up.  Lincoln replaced General Hooker with General </a:t>
            </a:r>
            <a:r>
              <a:rPr lang="en-US" u="sng" dirty="0"/>
              <a:t>George Meade</a:t>
            </a:r>
            <a:r>
              <a:rPr lang="en-US" dirty="0"/>
              <a:t>.  Meade’s mission was to find and destroy Lee’s army.  The two armies met by accident on July 1, 1863 near the town of Gettysburg, Pennsylvania.  The 3 day </a:t>
            </a:r>
            <a:r>
              <a:rPr lang="en-US" u="sng" dirty="0"/>
              <a:t>Battle for Gettysburg (July 1-3, 1863)</a:t>
            </a:r>
            <a:r>
              <a:rPr lang="en-US" dirty="0"/>
              <a:t> was the most important battle of the war.  The North was able to take the high ground, defend their flanks, and get good defensive position the first two days of the battle.  On the third and final day of the battle, Lee’s boldness proved to be his downfall.  Lee planned a huge assault led by General </a:t>
            </a:r>
            <a:r>
              <a:rPr lang="en-US" u="sng" dirty="0"/>
              <a:t>George Pickett</a:t>
            </a:r>
            <a:r>
              <a:rPr lang="en-US" dirty="0"/>
              <a:t>.  </a:t>
            </a:r>
            <a:r>
              <a:rPr lang="en-US" u="sng" dirty="0"/>
              <a:t>“Pickett’s Charge”</a:t>
            </a:r>
            <a:r>
              <a:rPr lang="en-US" dirty="0"/>
              <a:t> was a march of 13,000+ soldiers right into the heart of the Union line.  More than half never returned.  Lee knew that the battle was lost.  The next day, July 4, 1863 he retreated.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1862-1863</a:t>
            </a:r>
            <a:endParaRPr lang="en-US" dirty="0"/>
          </a:p>
        </p:txBody>
      </p:sp>
      <p:sp>
        <p:nvSpPr>
          <p:cNvPr id="3" name="Content Placeholder 2"/>
          <p:cNvSpPr>
            <a:spLocks noGrp="1"/>
          </p:cNvSpPr>
          <p:nvPr>
            <p:ph idx="1"/>
          </p:nvPr>
        </p:nvSpPr>
        <p:spPr/>
        <p:txBody>
          <a:bodyPr/>
          <a:lstStyle/>
          <a:p>
            <a:pPr>
              <a:buNone/>
            </a:pPr>
            <a:r>
              <a:rPr lang="en-US" dirty="0"/>
              <a:t>To make matters worse, </a:t>
            </a:r>
            <a:r>
              <a:rPr lang="en-US" u="sng" dirty="0"/>
              <a:t>Vicksburg</a:t>
            </a:r>
            <a:r>
              <a:rPr lang="en-US" dirty="0"/>
              <a:t> fell on the same day.</a:t>
            </a:r>
          </a:p>
          <a:p>
            <a:pPr>
              <a:buNone/>
            </a:pPr>
            <a:r>
              <a:rPr lang="en-US" dirty="0" smtClean="0"/>
              <a:t>The </a:t>
            </a:r>
            <a:r>
              <a:rPr lang="en-US" dirty="0"/>
              <a:t>victories at Gettysburg and Vicksburg marked a turning point in the war.</a:t>
            </a:r>
          </a:p>
          <a:p>
            <a:pPr>
              <a:buNone/>
            </a:pPr>
            <a:r>
              <a:rPr lang="en-US" dirty="0"/>
              <a:t> </a:t>
            </a:r>
          </a:p>
          <a:p>
            <a:pPr>
              <a:buNone/>
            </a:pPr>
            <a:r>
              <a:rPr lang="en-US" dirty="0"/>
              <a:t>After Gettysburg…</a:t>
            </a:r>
          </a:p>
          <a:p>
            <a:pPr>
              <a:buNone/>
            </a:pPr>
            <a:endParaRPr lang="en-US" dirty="0"/>
          </a:p>
        </p:txBody>
      </p:sp>
      <p:pic>
        <p:nvPicPr>
          <p:cNvPr id="4" name="Picture 3" descr="300px-Battle_of_Vicksburg%2C_Kurz_and_Allison.png"/>
          <p:cNvPicPr>
            <a:picLocks noChangeAspect="1"/>
          </p:cNvPicPr>
          <p:nvPr/>
        </p:nvPicPr>
        <p:blipFill>
          <a:blip r:embed="rId2" cstate="print"/>
          <a:stretch>
            <a:fillRect/>
          </a:stretch>
        </p:blipFill>
        <p:spPr>
          <a:xfrm>
            <a:off x="4724400" y="4114800"/>
            <a:ext cx="4419600" cy="27432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1864-1865</a:t>
            </a:r>
            <a:endParaRPr lang="en-US" dirty="0"/>
          </a:p>
        </p:txBody>
      </p:sp>
      <p:sp>
        <p:nvSpPr>
          <p:cNvPr id="3" name="Content Placeholder 2"/>
          <p:cNvSpPr>
            <a:spLocks noGrp="1"/>
          </p:cNvSpPr>
          <p:nvPr>
            <p:ph idx="1"/>
          </p:nvPr>
        </p:nvSpPr>
        <p:spPr>
          <a:xfrm>
            <a:off x="457200" y="1295400"/>
            <a:ext cx="8229600" cy="3429000"/>
          </a:xfrm>
        </p:spPr>
        <p:txBody>
          <a:bodyPr>
            <a:normAutofit fontScale="92500" lnSpcReduction="10000"/>
          </a:bodyPr>
          <a:lstStyle/>
          <a:p>
            <a:pPr>
              <a:buNone/>
            </a:pPr>
            <a:r>
              <a:rPr lang="en-US" dirty="0"/>
              <a:t>There were not any more major battles in 1863.  By the Spring of 1864, Lincoln had put Ulysses S. Grant in charge of the Union armies.  Grant gave control of the armies in the west to General </a:t>
            </a:r>
            <a:r>
              <a:rPr lang="en-US" u="sng" dirty="0"/>
              <a:t>William T. Sherman</a:t>
            </a:r>
            <a:r>
              <a:rPr lang="en-US" dirty="0"/>
              <a:t>.  Sherman attacked through Tennessee and into Georgia.  Sherman wanted to punish the South for starting the war.  He said he would “make Georgia howl”.  </a:t>
            </a:r>
          </a:p>
        </p:txBody>
      </p:sp>
      <p:pic>
        <p:nvPicPr>
          <p:cNvPr id="6" name="Picture 5" descr="grant.jpg"/>
          <p:cNvPicPr>
            <a:picLocks noChangeAspect="1"/>
          </p:cNvPicPr>
          <p:nvPr/>
        </p:nvPicPr>
        <p:blipFill>
          <a:blip r:embed="rId2" cstate="print"/>
          <a:stretch>
            <a:fillRect/>
          </a:stretch>
        </p:blipFill>
        <p:spPr>
          <a:xfrm>
            <a:off x="5486400" y="4343400"/>
            <a:ext cx="3124200" cy="2514600"/>
          </a:xfrm>
          <a:prstGeom prst="rect">
            <a:avLst/>
          </a:prstGeom>
        </p:spPr>
      </p:pic>
      <p:pic>
        <p:nvPicPr>
          <p:cNvPr id="7" name="Picture 6" descr="sherman.jpg"/>
          <p:cNvPicPr>
            <a:picLocks noChangeAspect="1"/>
          </p:cNvPicPr>
          <p:nvPr/>
        </p:nvPicPr>
        <p:blipFill>
          <a:blip r:embed="rId3" cstate="print"/>
          <a:stretch>
            <a:fillRect/>
          </a:stretch>
        </p:blipFill>
        <p:spPr>
          <a:xfrm>
            <a:off x="609600" y="4724400"/>
            <a:ext cx="2590800" cy="2133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Sides of a War</a:t>
            </a:r>
            <a:endParaRPr lang="en-US" dirty="0"/>
          </a:p>
        </p:txBody>
      </p:sp>
      <p:pic>
        <p:nvPicPr>
          <p:cNvPr id="4" name="Content Placeholder 3" descr="thumbnailCA37DZQ6.jpg"/>
          <p:cNvPicPr>
            <a:picLocks noGrp="1" noChangeAspect="1"/>
          </p:cNvPicPr>
          <p:nvPr>
            <p:ph idx="1"/>
          </p:nvPr>
        </p:nvPicPr>
        <p:blipFill>
          <a:blip r:embed="rId2" cstate="print"/>
          <a:stretch>
            <a:fillRect/>
          </a:stretch>
        </p:blipFill>
        <p:spPr>
          <a:xfrm>
            <a:off x="381000" y="1524000"/>
            <a:ext cx="8382000" cy="51816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609600"/>
            <a:ext cx="7543800" cy="6001643"/>
          </a:xfrm>
          <a:prstGeom prst="rect">
            <a:avLst/>
          </a:prstGeom>
        </p:spPr>
        <p:txBody>
          <a:bodyPr wrap="square">
            <a:spAutoFit/>
          </a:bodyPr>
          <a:lstStyle/>
          <a:p>
            <a:r>
              <a:rPr lang="en-US" sz="3200" dirty="0" smtClean="0"/>
              <a:t>Grant’s main job was to try to destroy R.E. Lee’s army in Virginia.  Grant had a new strategy.  The North had many more soldiers than the South, so they could replace the ones they lost faster than Lee could replace his losses.  The </a:t>
            </a:r>
            <a:r>
              <a:rPr lang="en-US" sz="3200" u="sng" dirty="0" smtClean="0"/>
              <a:t>Conscription Acts</a:t>
            </a:r>
            <a:r>
              <a:rPr lang="en-US" sz="3200" dirty="0" smtClean="0"/>
              <a:t> also allowed the North to draft more soldiers, increasing their numbers.  So Grant would keep attacking even if he lost more men in the battles.  Lee was pushed back to the area around Richmond and Petersburg by the end of 1864.</a:t>
            </a: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1864-1865</a:t>
            </a:r>
            <a:endParaRPr lang="en-US" dirty="0"/>
          </a:p>
        </p:txBody>
      </p:sp>
      <p:sp>
        <p:nvSpPr>
          <p:cNvPr id="3" name="Content Placeholder 2"/>
          <p:cNvSpPr>
            <a:spLocks noGrp="1"/>
          </p:cNvSpPr>
          <p:nvPr>
            <p:ph idx="1"/>
          </p:nvPr>
        </p:nvSpPr>
        <p:spPr/>
        <p:txBody>
          <a:bodyPr>
            <a:normAutofit lnSpcReduction="10000"/>
          </a:bodyPr>
          <a:lstStyle/>
          <a:p>
            <a:pPr>
              <a:buNone/>
            </a:pPr>
            <a:r>
              <a:rPr lang="en-US" dirty="0"/>
              <a:t>Lincoln had </a:t>
            </a:r>
            <a:r>
              <a:rPr lang="en-US" dirty="0" smtClean="0"/>
              <a:t>a slightly tougher </a:t>
            </a:r>
            <a:r>
              <a:rPr lang="en-US" dirty="0"/>
              <a:t>job getting re-elected (he ran against George </a:t>
            </a:r>
            <a:r>
              <a:rPr lang="en-US" dirty="0" err="1"/>
              <a:t>Mclellan</a:t>
            </a:r>
            <a:r>
              <a:rPr lang="en-US" dirty="0"/>
              <a:t>).  When Sherman captured Atlanta in September it helped Lincoln win the election.  When the mayor of Atlanta asked Sherman to spare the city from destruction, he replied, “war is cruelty, war is hell!” and then he burned Atlanta to the ground.  This is called </a:t>
            </a:r>
            <a:r>
              <a:rPr lang="en-US" u="sng" dirty="0"/>
              <a:t>“Total War” </a:t>
            </a:r>
            <a:r>
              <a:rPr lang="en-US" dirty="0"/>
              <a:t>, where you try to destroy cities and countryside as well as the opposing army.</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1864-1865</a:t>
            </a:r>
            <a:endParaRPr lang="en-US" dirty="0"/>
          </a:p>
        </p:txBody>
      </p:sp>
      <p:sp>
        <p:nvSpPr>
          <p:cNvPr id="3" name="Content Placeholder 2"/>
          <p:cNvSpPr>
            <a:spLocks noGrp="1"/>
          </p:cNvSpPr>
          <p:nvPr>
            <p:ph idx="1"/>
          </p:nvPr>
        </p:nvSpPr>
        <p:spPr>
          <a:xfrm>
            <a:off x="457200" y="1295400"/>
            <a:ext cx="8229600" cy="3048000"/>
          </a:xfrm>
        </p:spPr>
        <p:txBody>
          <a:bodyPr>
            <a:normAutofit/>
          </a:bodyPr>
          <a:lstStyle/>
          <a:p>
            <a:pPr>
              <a:buNone/>
            </a:pPr>
            <a:r>
              <a:rPr lang="en-US" dirty="0"/>
              <a:t>In the Spring of 1865, Grant had pushed Lee back to Petersburg, Virginia.  </a:t>
            </a:r>
            <a:r>
              <a:rPr lang="en-US" u="sng" dirty="0"/>
              <a:t>Petersburg</a:t>
            </a:r>
            <a:r>
              <a:rPr lang="en-US" dirty="0"/>
              <a:t> was a long battle, lasting several months.  Lee had his men dig </a:t>
            </a:r>
            <a:r>
              <a:rPr lang="en-US" u="sng" dirty="0"/>
              <a:t>trenches</a:t>
            </a:r>
            <a:r>
              <a:rPr lang="en-US" dirty="0"/>
              <a:t>, series of ditches and tunnels to provide protection.  Grant simply never stopped attacking.</a:t>
            </a:r>
          </a:p>
          <a:p>
            <a:pPr>
              <a:buNone/>
            </a:pPr>
            <a:endParaRPr lang="en-US" dirty="0"/>
          </a:p>
        </p:txBody>
      </p:sp>
      <p:pic>
        <p:nvPicPr>
          <p:cNvPr id="4" name="Picture 3" descr="Picture1er.jpg"/>
          <p:cNvPicPr>
            <a:picLocks noChangeAspect="1"/>
          </p:cNvPicPr>
          <p:nvPr/>
        </p:nvPicPr>
        <p:blipFill>
          <a:blip r:embed="rId2" cstate="print"/>
          <a:stretch>
            <a:fillRect/>
          </a:stretch>
        </p:blipFill>
        <p:spPr>
          <a:xfrm>
            <a:off x="685800" y="4214813"/>
            <a:ext cx="7872413" cy="2643187"/>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1864-1865</a:t>
            </a:r>
            <a:endParaRPr lang="en-US" dirty="0"/>
          </a:p>
        </p:txBody>
      </p:sp>
      <p:sp>
        <p:nvSpPr>
          <p:cNvPr id="3" name="Content Placeholder 2"/>
          <p:cNvSpPr>
            <a:spLocks noGrp="1"/>
          </p:cNvSpPr>
          <p:nvPr>
            <p:ph idx="1"/>
          </p:nvPr>
        </p:nvSpPr>
        <p:spPr>
          <a:xfrm>
            <a:off x="0" y="1295400"/>
            <a:ext cx="4114800" cy="5562600"/>
          </a:xfrm>
        </p:spPr>
        <p:txBody>
          <a:bodyPr>
            <a:normAutofit fontScale="85000" lnSpcReduction="10000"/>
          </a:bodyPr>
          <a:lstStyle/>
          <a:p>
            <a:pPr>
              <a:buNone/>
            </a:pPr>
            <a:r>
              <a:rPr lang="en-US" dirty="0"/>
              <a:t>Meanwhile, Sherman began his famous </a:t>
            </a:r>
            <a:r>
              <a:rPr lang="en-US" u="sng" dirty="0"/>
              <a:t>“March to the Sea”</a:t>
            </a:r>
            <a:r>
              <a:rPr lang="en-US" dirty="0"/>
              <a:t> from Atlanta, Georgia to the coast at Savannah.  Along the way, he and his men destroyed property and freed slaves.  He then turned his army north and ravaged South Carolina.  He was much easier on N.C., since we didn’t start the war</a:t>
            </a:r>
            <a:r>
              <a:rPr lang="en-US" dirty="0" smtClean="0"/>
              <a:t>.</a:t>
            </a:r>
          </a:p>
          <a:p>
            <a:pPr>
              <a:buNone/>
            </a:pPr>
            <a:endParaRPr lang="en-US" dirty="0"/>
          </a:p>
          <a:p>
            <a:pPr>
              <a:buNone/>
            </a:pPr>
            <a:endParaRPr lang="en-US" dirty="0"/>
          </a:p>
        </p:txBody>
      </p:sp>
      <p:pic>
        <p:nvPicPr>
          <p:cNvPr id="6" name="Picture 5" descr="Picture1xcdf.jpg"/>
          <p:cNvPicPr>
            <a:picLocks noChangeAspect="1"/>
          </p:cNvPicPr>
          <p:nvPr/>
        </p:nvPicPr>
        <p:blipFill>
          <a:blip r:embed="rId2" cstate="print"/>
          <a:stretch>
            <a:fillRect/>
          </a:stretch>
        </p:blipFill>
        <p:spPr>
          <a:xfrm>
            <a:off x="3905250" y="2209800"/>
            <a:ext cx="5238750" cy="46482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1865</a:t>
            </a:r>
            <a:endParaRPr lang="en-US" dirty="0"/>
          </a:p>
        </p:txBody>
      </p:sp>
      <p:sp>
        <p:nvSpPr>
          <p:cNvPr id="3" name="Content Placeholder 2"/>
          <p:cNvSpPr>
            <a:spLocks noGrp="1"/>
          </p:cNvSpPr>
          <p:nvPr>
            <p:ph idx="1"/>
          </p:nvPr>
        </p:nvSpPr>
        <p:spPr>
          <a:xfrm>
            <a:off x="0" y="1905000"/>
            <a:ext cx="8229600" cy="4953000"/>
          </a:xfrm>
        </p:spPr>
        <p:txBody>
          <a:bodyPr>
            <a:normAutofit fontScale="92500" lnSpcReduction="20000"/>
          </a:bodyPr>
          <a:lstStyle/>
          <a:p>
            <a:pPr>
              <a:buNone/>
            </a:pPr>
            <a:r>
              <a:rPr lang="en-US" dirty="0" smtClean="0"/>
              <a:t>Sherman’s army marched toward                                   Durham where he was met by the Confederate Army led by Gen. Johnston in the </a:t>
            </a:r>
            <a:r>
              <a:rPr lang="en-US" u="sng" dirty="0" smtClean="0"/>
              <a:t>Battle of Bentonville</a:t>
            </a:r>
            <a:r>
              <a:rPr lang="en-US" dirty="0" smtClean="0"/>
              <a:t> (March 19-21). This battle was the last full-scale action of the Civil War in which a Confederate army was able to mount a tactical offensive. This major battle, the largest ever fought in North Carolina, was the only significant attempt to defeat the large Union army led by Sherman.  Johnston and his soldiers retreated, but did not surrender until April 26 at Bennett Place.</a:t>
            </a:r>
          </a:p>
          <a:p>
            <a:pPr>
              <a:buNone/>
            </a:pPr>
            <a:endParaRPr lang="en-US" dirty="0" smtClean="0"/>
          </a:p>
          <a:p>
            <a:pPr>
              <a:buNone/>
            </a:pPr>
            <a:endParaRPr lang="en-US" dirty="0"/>
          </a:p>
        </p:txBody>
      </p:sp>
      <p:pic>
        <p:nvPicPr>
          <p:cNvPr id="4" name="Picture 3" descr="200px-Harper_House.jpg"/>
          <p:cNvPicPr>
            <a:picLocks noChangeAspect="1"/>
          </p:cNvPicPr>
          <p:nvPr/>
        </p:nvPicPr>
        <p:blipFill>
          <a:blip r:embed="rId2" cstate="print"/>
          <a:stretch>
            <a:fillRect/>
          </a:stretch>
        </p:blipFill>
        <p:spPr>
          <a:xfrm rot="10800000" flipV="1">
            <a:off x="5562600" y="0"/>
            <a:ext cx="3581400" cy="22098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South Surrenders</a:t>
            </a:r>
            <a:endParaRPr lang="en-US" dirty="0"/>
          </a:p>
        </p:txBody>
      </p:sp>
      <p:sp>
        <p:nvSpPr>
          <p:cNvPr id="3" name="Content Placeholder 2"/>
          <p:cNvSpPr>
            <a:spLocks noGrp="1"/>
          </p:cNvSpPr>
          <p:nvPr>
            <p:ph idx="1"/>
          </p:nvPr>
        </p:nvSpPr>
        <p:spPr>
          <a:xfrm>
            <a:off x="457200" y="1600200"/>
            <a:ext cx="3733800" cy="4525963"/>
          </a:xfrm>
        </p:spPr>
        <p:txBody>
          <a:bodyPr>
            <a:normAutofit fontScale="92500" lnSpcReduction="20000"/>
          </a:bodyPr>
          <a:lstStyle/>
          <a:p>
            <a:r>
              <a:rPr lang="en-US" dirty="0" smtClean="0"/>
              <a:t>Grant finally forced Lee away from Petersburg and chased him to </a:t>
            </a:r>
            <a:r>
              <a:rPr lang="en-US" u="sng" dirty="0" smtClean="0"/>
              <a:t>Appomattox Courthouse</a:t>
            </a:r>
            <a:r>
              <a:rPr lang="en-US" dirty="0" smtClean="0"/>
              <a:t>, Virginia.  There Lee surrendered to Grant in order to save the lives of his men.  It was April 9, 1865.</a:t>
            </a:r>
          </a:p>
          <a:p>
            <a:pPr>
              <a:buNone/>
            </a:pPr>
            <a:endParaRPr lang="en-US" dirty="0"/>
          </a:p>
        </p:txBody>
      </p:sp>
      <p:pic>
        <p:nvPicPr>
          <p:cNvPr id="4" name="Picture 3" descr="thumbnailfd.jpg"/>
          <p:cNvPicPr>
            <a:picLocks noChangeAspect="1"/>
          </p:cNvPicPr>
          <p:nvPr/>
        </p:nvPicPr>
        <p:blipFill>
          <a:blip r:embed="rId2" cstate="print"/>
          <a:stretch>
            <a:fillRect/>
          </a:stretch>
        </p:blipFill>
        <p:spPr>
          <a:xfrm>
            <a:off x="4038600" y="1447800"/>
            <a:ext cx="5105401" cy="54102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 in the Civil War</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North Carolina was not considered a wealthy state, but during the Civil War North Carolina supplied more men and materials to the Confederate cause than any other state. The state also suffered the largest number of losses than any other Confederate state during the war. </a:t>
            </a:r>
          </a:p>
          <a:p>
            <a:pPr>
              <a:buNone/>
            </a:pPr>
            <a:r>
              <a:rPr lang="en-US" dirty="0" smtClean="0"/>
              <a:t>General Joseph Johnston surrendered the last major Confederate Army to General William Sherman near Durham on April 26, 1865.</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Assassination of a President</a:t>
            </a:r>
            <a:endParaRPr lang="en-US" dirty="0"/>
          </a:p>
        </p:txBody>
      </p:sp>
      <p:sp>
        <p:nvSpPr>
          <p:cNvPr id="3" name="Content Placeholder 2"/>
          <p:cNvSpPr>
            <a:spLocks noGrp="1"/>
          </p:cNvSpPr>
          <p:nvPr>
            <p:ph idx="1"/>
          </p:nvPr>
        </p:nvSpPr>
        <p:spPr>
          <a:xfrm>
            <a:off x="457200" y="1295400"/>
            <a:ext cx="8534400" cy="5181600"/>
          </a:xfrm>
        </p:spPr>
        <p:txBody>
          <a:bodyPr>
            <a:normAutofit fontScale="85000" lnSpcReduction="20000"/>
          </a:bodyPr>
          <a:lstStyle/>
          <a:p>
            <a:pPr>
              <a:buNone/>
            </a:pPr>
            <a:r>
              <a:rPr lang="en-US" dirty="0" smtClean="0"/>
              <a:t>What began as a plan to kidnap Lincoln, turned into a conspiracy to commit murder on multiple people.</a:t>
            </a:r>
          </a:p>
          <a:p>
            <a:pPr>
              <a:buNone/>
            </a:pPr>
            <a:endParaRPr lang="en-US" dirty="0" smtClean="0"/>
          </a:p>
          <a:p>
            <a:pPr>
              <a:lnSpc>
                <a:spcPct val="110000"/>
              </a:lnSpc>
              <a:buNone/>
            </a:pPr>
            <a:r>
              <a:rPr lang="en-US" dirty="0" smtClean="0"/>
              <a:t>							     </a:t>
            </a:r>
            <a:r>
              <a:rPr lang="en-US" sz="1800" dirty="0" smtClean="0"/>
              <a:t>After shooting Lincoln, Booth</a:t>
            </a:r>
            <a:endParaRPr lang="en-US" dirty="0" smtClean="0"/>
          </a:p>
          <a:p>
            <a:pPr>
              <a:buNone/>
            </a:pPr>
            <a:r>
              <a:rPr lang="en-US" dirty="0" smtClean="0"/>
              <a:t>							     </a:t>
            </a:r>
            <a:r>
              <a:rPr lang="en-US" sz="1800" dirty="0" smtClean="0"/>
              <a:t>jumped to the stage and yelled</a:t>
            </a:r>
            <a:endParaRPr lang="en-US" dirty="0" smtClean="0"/>
          </a:p>
          <a:p>
            <a:pPr>
              <a:buNone/>
            </a:pPr>
            <a:r>
              <a:rPr lang="en-US" dirty="0" smtClean="0"/>
              <a:t>							     </a:t>
            </a:r>
            <a:r>
              <a:rPr lang="en-US" sz="1800" dirty="0" smtClean="0"/>
              <a:t>“Sic semper tyrannis” which </a:t>
            </a:r>
            <a:endParaRPr lang="en-US" dirty="0" smtClean="0"/>
          </a:p>
          <a:p>
            <a:pPr>
              <a:buNone/>
            </a:pPr>
            <a:r>
              <a:rPr lang="en-US" dirty="0" smtClean="0"/>
              <a:t>							     </a:t>
            </a:r>
            <a:r>
              <a:rPr lang="en-US" sz="1800" dirty="0" smtClean="0"/>
              <a:t>means “thus always to tyrants”,</a:t>
            </a:r>
            <a:endParaRPr lang="en-US" dirty="0" smtClean="0"/>
          </a:p>
          <a:p>
            <a:pPr>
              <a:buNone/>
            </a:pPr>
            <a:r>
              <a:rPr lang="en-US" dirty="0" smtClean="0"/>
              <a:t>							     </a:t>
            </a:r>
            <a:r>
              <a:rPr lang="en-US" sz="1800" dirty="0" smtClean="0"/>
              <a:t>the Virginia motto.</a:t>
            </a:r>
          </a:p>
          <a:p>
            <a:pPr>
              <a:buNone/>
            </a:pPr>
            <a:endParaRPr lang="en-US" dirty="0" smtClean="0"/>
          </a:p>
          <a:p>
            <a:pPr>
              <a:buNone/>
            </a:pPr>
            <a:r>
              <a:rPr lang="en-US" dirty="0" smtClean="0"/>
              <a:t>President Lincoln attended a </a:t>
            </a:r>
            <a:r>
              <a:rPr lang="en-US" dirty="0" smtClean="0"/>
              <a:t>play, Our American </a:t>
            </a:r>
            <a:r>
              <a:rPr lang="en-US" dirty="0" err="1" smtClean="0"/>
              <a:t>Cousing</a:t>
            </a:r>
            <a:r>
              <a:rPr lang="en-US" dirty="0" smtClean="0"/>
              <a:t>, </a:t>
            </a:r>
            <a:r>
              <a:rPr lang="en-US" dirty="0" smtClean="0"/>
              <a:t>at Ford’s Theater.  He was shot in the back of the head by John Wilkes Booth, a Confederate supporter, on April 14, 1865.  He died early the next morning.</a:t>
            </a:r>
          </a:p>
          <a:p>
            <a:pPr>
              <a:buNone/>
            </a:pPr>
            <a:endParaRPr lang="en-US" dirty="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pic>
        <p:nvPicPr>
          <p:cNvPr id="4" name="Picture 3" descr="280px-The_Assassination_of_President_Lincoln_-_Currier_and_Ives_2.png"/>
          <p:cNvPicPr>
            <a:picLocks noChangeAspect="1"/>
          </p:cNvPicPr>
          <p:nvPr/>
        </p:nvPicPr>
        <p:blipFill>
          <a:blip r:embed="rId2" cstate="print"/>
          <a:stretch>
            <a:fillRect/>
          </a:stretch>
        </p:blipFill>
        <p:spPr>
          <a:xfrm>
            <a:off x="1371600" y="2209800"/>
            <a:ext cx="4953000" cy="2501587"/>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20000"/>
          </a:bodyPr>
          <a:lstStyle/>
          <a:p>
            <a:pPr>
              <a:buNone/>
            </a:pPr>
            <a:r>
              <a:rPr lang="en-US" dirty="0" smtClean="0"/>
              <a:t>Booth also planned to stab General Grant after shooting Lincoln, but Grant was not at the play with the President.</a:t>
            </a:r>
          </a:p>
          <a:p>
            <a:pPr>
              <a:buNone/>
            </a:pPr>
            <a:endParaRPr lang="en-US" dirty="0" smtClean="0"/>
          </a:p>
          <a:p>
            <a:pPr>
              <a:buNone/>
            </a:pPr>
            <a:r>
              <a:rPr lang="en-US" dirty="0" smtClean="0"/>
              <a:t>The attack on Vice President Andrew Johnson was never carried out.</a:t>
            </a:r>
          </a:p>
          <a:p>
            <a:pPr>
              <a:buNone/>
            </a:pPr>
            <a:endParaRPr lang="en-US" dirty="0" smtClean="0"/>
          </a:p>
          <a:p>
            <a:pPr>
              <a:buNone/>
            </a:pPr>
            <a:r>
              <a:rPr lang="en-US" dirty="0" smtClean="0"/>
              <a:t>Lincoln’s Secretary of State, William Seward, was attacked in his home and stabbed several times.  He survived.</a:t>
            </a:r>
          </a:p>
          <a:p>
            <a:pPr>
              <a:buNone/>
            </a:pPr>
            <a:endParaRPr lang="en-US" dirty="0" smtClean="0"/>
          </a:p>
          <a:p>
            <a:pPr>
              <a:buNone/>
            </a:pPr>
            <a:r>
              <a:rPr lang="en-US" dirty="0" smtClean="0"/>
              <a:t>A man-hunt began to locate Booth – it lasted for 12 days.  Booth was located and shot in the neck which led to his death.</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a:buNone/>
            </a:pPr>
            <a:r>
              <a:rPr lang="en-US" dirty="0" smtClean="0"/>
              <a:t>As a result of the assassination and the conspiracy to kill other government officials:</a:t>
            </a:r>
          </a:p>
          <a:p>
            <a:pPr>
              <a:buNone/>
            </a:pPr>
            <a:r>
              <a:rPr lang="en-US" dirty="0" smtClean="0"/>
              <a:t>	Mary Surratt, Lewis Powell, David </a:t>
            </a:r>
            <a:r>
              <a:rPr lang="en-US" dirty="0" err="1" smtClean="0"/>
              <a:t>Herold</a:t>
            </a:r>
            <a:r>
              <a:rPr lang="en-US" dirty="0" smtClean="0"/>
              <a:t>, and George </a:t>
            </a:r>
            <a:r>
              <a:rPr lang="en-US" dirty="0" err="1" smtClean="0"/>
              <a:t>Atzerodt</a:t>
            </a:r>
            <a:r>
              <a:rPr lang="en-US" dirty="0" smtClean="0"/>
              <a:t> were executed.</a:t>
            </a:r>
          </a:p>
          <a:p>
            <a:pPr>
              <a:buNone/>
            </a:pPr>
            <a:r>
              <a:rPr lang="en-US" dirty="0" smtClean="0"/>
              <a:t>	Samuel </a:t>
            </a:r>
            <a:r>
              <a:rPr lang="en-US" dirty="0" err="1" smtClean="0"/>
              <a:t>Mudd</a:t>
            </a:r>
            <a:r>
              <a:rPr lang="en-US" dirty="0" smtClean="0"/>
              <a:t>, Samuel Arnold, and Michael </a:t>
            </a:r>
            <a:r>
              <a:rPr lang="en-US" dirty="0" err="1" smtClean="0"/>
              <a:t>O’Laughlin</a:t>
            </a:r>
            <a:r>
              <a:rPr lang="en-US" dirty="0" smtClean="0"/>
              <a:t> were sentenced to life in prison.</a:t>
            </a:r>
          </a:p>
          <a:p>
            <a:pPr>
              <a:buNone/>
            </a:pPr>
            <a:endParaRPr lang="en-US" dirty="0" smtClean="0"/>
          </a:p>
          <a:p>
            <a:pPr>
              <a:buNone/>
            </a:pPr>
            <a:r>
              <a:rPr lang="en-US" dirty="0" smtClean="0"/>
              <a:t>Booth believed that this would help the ravaged Confederacy and he would be revered, instead it cost the South heavily during the Reconstruction era.</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of the Civil War</a:t>
            </a:r>
            <a:endParaRPr lang="en-US" dirty="0"/>
          </a:p>
        </p:txBody>
      </p:sp>
      <p:sp>
        <p:nvSpPr>
          <p:cNvPr id="3" name="Content Placeholder 2"/>
          <p:cNvSpPr>
            <a:spLocks noGrp="1"/>
          </p:cNvSpPr>
          <p:nvPr>
            <p:ph idx="1"/>
          </p:nvPr>
        </p:nvSpPr>
        <p:spPr>
          <a:xfrm>
            <a:off x="228600" y="1600200"/>
            <a:ext cx="8915400" cy="4525963"/>
          </a:xfrm>
        </p:spPr>
        <p:txBody>
          <a:bodyPr/>
          <a:lstStyle/>
          <a:p>
            <a:pPr>
              <a:buNone/>
            </a:pPr>
            <a:r>
              <a:rPr lang="en-US" dirty="0" smtClean="0"/>
              <a:t>	       Union				     Confederacy</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Abraham Lincoln			    Jefferson Davis</a:t>
            </a:r>
            <a:endParaRPr lang="en-US" dirty="0"/>
          </a:p>
        </p:txBody>
      </p:sp>
      <p:pic>
        <p:nvPicPr>
          <p:cNvPr id="4" name="Picture 3" descr="thumbnailCAHPMWGQ.jpg"/>
          <p:cNvPicPr>
            <a:picLocks noChangeAspect="1"/>
          </p:cNvPicPr>
          <p:nvPr/>
        </p:nvPicPr>
        <p:blipFill>
          <a:blip r:embed="rId2" cstate="print"/>
          <a:stretch>
            <a:fillRect/>
          </a:stretch>
        </p:blipFill>
        <p:spPr>
          <a:xfrm>
            <a:off x="533400" y="2286000"/>
            <a:ext cx="2743200" cy="2743200"/>
          </a:xfrm>
          <a:prstGeom prst="rect">
            <a:avLst/>
          </a:prstGeom>
        </p:spPr>
      </p:pic>
      <p:pic>
        <p:nvPicPr>
          <p:cNvPr id="5" name="Picture 4" descr="thumbnailCAJPEYTO.jpg"/>
          <p:cNvPicPr>
            <a:picLocks noChangeAspect="1"/>
          </p:cNvPicPr>
          <p:nvPr/>
        </p:nvPicPr>
        <p:blipFill>
          <a:blip r:embed="rId3" cstate="print"/>
          <a:stretch>
            <a:fillRect/>
          </a:stretch>
        </p:blipFill>
        <p:spPr>
          <a:xfrm>
            <a:off x="6019800" y="2286000"/>
            <a:ext cx="2743200" cy="2743200"/>
          </a:xfrm>
          <a:prstGeom prst="rect">
            <a:avLst/>
          </a:prstGeom>
        </p:spPr>
      </p:pic>
      <p:pic>
        <p:nvPicPr>
          <p:cNvPr id="6" name="Picture 5" descr="thumbnailhk.jpg"/>
          <p:cNvPicPr>
            <a:picLocks noChangeAspect="1"/>
          </p:cNvPicPr>
          <p:nvPr/>
        </p:nvPicPr>
        <p:blipFill>
          <a:blip r:embed="rId4" cstate="print"/>
          <a:stretch>
            <a:fillRect/>
          </a:stretch>
        </p:blipFill>
        <p:spPr>
          <a:xfrm>
            <a:off x="3352800" y="2286000"/>
            <a:ext cx="2590800" cy="2971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Lincoln’s Position on Secession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Lincoln wanted the seceded states to rejoin the Union.</a:t>
            </a:r>
          </a:p>
          <a:p>
            <a:pPr>
              <a:buNone/>
            </a:pPr>
            <a:endParaRPr lang="en-US" dirty="0"/>
          </a:p>
          <a:p>
            <a:pPr>
              <a:buNone/>
            </a:pPr>
            <a:r>
              <a:rPr lang="en-US" dirty="0" smtClean="0"/>
              <a:t>He did not want to go to war with the Confederacy, but stated that the choice to go to war would reside with the Confederacy.</a:t>
            </a:r>
          </a:p>
          <a:p>
            <a:pPr>
              <a:buNone/>
            </a:pPr>
            <a:endParaRPr lang="en-US" dirty="0"/>
          </a:p>
          <a:p>
            <a:pPr>
              <a:buNone/>
            </a:pPr>
            <a:r>
              <a:rPr lang="en-US" dirty="0" smtClean="0"/>
              <a:t>He did not have a choice however, as President of the United States, to defend “property and places” of the U.S.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1861-1862</a:t>
            </a:r>
            <a:endParaRPr lang="en-US" dirty="0"/>
          </a:p>
        </p:txBody>
      </p:sp>
      <p:sp>
        <p:nvSpPr>
          <p:cNvPr id="3" name="Content Placeholder 2"/>
          <p:cNvSpPr>
            <a:spLocks noGrp="1"/>
          </p:cNvSpPr>
          <p:nvPr>
            <p:ph idx="1"/>
          </p:nvPr>
        </p:nvSpPr>
        <p:spPr>
          <a:xfrm>
            <a:off x="304800" y="2133600"/>
            <a:ext cx="8229600" cy="4525963"/>
          </a:xfrm>
        </p:spPr>
        <p:txBody>
          <a:bodyPr>
            <a:normAutofit lnSpcReduction="10000"/>
          </a:bodyPr>
          <a:lstStyle/>
          <a:p>
            <a:pPr>
              <a:buNone/>
            </a:pPr>
            <a:r>
              <a:rPr lang="en-US" dirty="0" smtClean="0"/>
              <a:t>The Civil War began at Fort Sumter, South Carolina.  The Union fort began running low on supplies.  The Confederacy did not want a Union controlled fort in their territory so they demanded that Union soldiers surrender the fort and leave.  They refused.  Instead of supplies, the Union soldiers received a bombardment of cannon shot from the Confederate army.  They surrendered and the war had begun.</a:t>
            </a:r>
            <a:endParaRPr lang="en-US" dirty="0"/>
          </a:p>
        </p:txBody>
      </p:sp>
      <p:pic>
        <p:nvPicPr>
          <p:cNvPr id="4" name="Picture 3" descr="55bc72f172e065a4.jpg"/>
          <p:cNvPicPr>
            <a:picLocks noChangeAspect="1"/>
          </p:cNvPicPr>
          <p:nvPr/>
        </p:nvPicPr>
        <p:blipFill>
          <a:blip r:embed="rId2" cstate="print"/>
          <a:stretch>
            <a:fillRect/>
          </a:stretch>
        </p:blipFill>
        <p:spPr>
          <a:xfrm>
            <a:off x="6019800" y="0"/>
            <a:ext cx="3124200" cy="2133600"/>
          </a:xfrm>
          <a:prstGeom prst="rect">
            <a:avLst/>
          </a:prstGeom>
        </p:spPr>
      </p:pic>
      <p:pic>
        <p:nvPicPr>
          <p:cNvPr id="15362" name="Picture 2" descr="View Image">
            <a:hlinkClick r:id="rId3"/>
          </p:cNvPr>
          <p:cNvPicPr>
            <a:picLocks noChangeAspect="1" noChangeArrowheads="1"/>
          </p:cNvPicPr>
          <p:nvPr/>
        </p:nvPicPr>
        <p:blipFill>
          <a:blip r:embed="rId4" cstate="print"/>
          <a:srcRect/>
          <a:stretch>
            <a:fillRect/>
          </a:stretch>
        </p:blipFill>
        <p:spPr bwMode="auto">
          <a:xfrm>
            <a:off x="0" y="0"/>
            <a:ext cx="3124200" cy="2133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1861-1862</a:t>
            </a:r>
            <a:endParaRPr lang="en-US" dirty="0"/>
          </a:p>
        </p:txBody>
      </p:sp>
      <p:sp>
        <p:nvSpPr>
          <p:cNvPr id="3" name="Content Placeholder 2"/>
          <p:cNvSpPr>
            <a:spLocks noGrp="1"/>
          </p:cNvSpPr>
          <p:nvPr>
            <p:ph idx="1"/>
          </p:nvPr>
        </p:nvSpPr>
        <p:spPr>
          <a:xfrm>
            <a:off x="457200" y="1447800"/>
            <a:ext cx="8229600" cy="5410200"/>
          </a:xfrm>
        </p:spPr>
        <p:txBody>
          <a:bodyPr>
            <a:normAutofit fontScale="92500" lnSpcReduction="10000"/>
          </a:bodyPr>
          <a:lstStyle/>
          <a:p>
            <a:pPr>
              <a:buNone/>
            </a:pPr>
            <a:r>
              <a:rPr lang="en-US" dirty="0"/>
              <a:t>After </a:t>
            </a:r>
            <a:r>
              <a:rPr lang="en-US" u="sng" dirty="0"/>
              <a:t>Fort Sumter (April 1861)</a:t>
            </a:r>
            <a:r>
              <a:rPr lang="en-US" dirty="0"/>
              <a:t> the states of N.C., Virginia, Tennessee and Arkansas joined the Confederacy.  The south made </a:t>
            </a:r>
            <a:r>
              <a:rPr lang="en-US" u="sng" dirty="0"/>
              <a:t>Richmond, Virginia</a:t>
            </a:r>
            <a:r>
              <a:rPr lang="en-US" dirty="0"/>
              <a:t> their capital.  President Lincoln ordered an attack on Richmond.  About 35,000 Northern soldiers marched south.  They met some 35,000 Southern soldiers at </a:t>
            </a:r>
            <a:r>
              <a:rPr lang="en-US" u="sng" dirty="0"/>
              <a:t>Bull Run </a:t>
            </a:r>
            <a:r>
              <a:rPr lang="en-US" u="sng" dirty="0" smtClean="0"/>
              <a:t>Creek (aka Manassas) </a:t>
            </a:r>
            <a:r>
              <a:rPr lang="en-US" u="sng" dirty="0"/>
              <a:t>in July 1861.</a:t>
            </a:r>
            <a:r>
              <a:rPr lang="en-US" dirty="0"/>
              <a:t>  The battle showed how poorly trained the two sides were.  </a:t>
            </a:r>
            <a:r>
              <a:rPr lang="en-US" dirty="0" smtClean="0"/>
              <a:t>The </a:t>
            </a:r>
            <a:r>
              <a:rPr lang="en-US" dirty="0"/>
              <a:t>Northern troops were chased all the way back to Washington, D.C.  The South proved that the North would not win this war quickly and easily.</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Stone Wall</a:t>
            </a:r>
            <a:endParaRPr lang="en-US" dirty="0"/>
          </a:p>
        </p:txBody>
      </p:sp>
      <p:sp>
        <p:nvSpPr>
          <p:cNvPr id="3" name="Content Placeholder 2"/>
          <p:cNvSpPr>
            <a:spLocks noGrp="1"/>
          </p:cNvSpPr>
          <p:nvPr>
            <p:ph idx="1"/>
          </p:nvPr>
        </p:nvSpPr>
        <p:spPr>
          <a:xfrm>
            <a:off x="4191000" y="1600200"/>
            <a:ext cx="4495800" cy="4525963"/>
          </a:xfrm>
        </p:spPr>
        <p:txBody>
          <a:bodyPr/>
          <a:lstStyle/>
          <a:p>
            <a:pPr>
              <a:buNone/>
            </a:pPr>
            <a:r>
              <a:rPr lang="en-US" dirty="0" smtClean="0"/>
              <a:t>A Southern General refused to retreat during Bull Run, so they said he was like a “stone wall”.  Thomas Jackson’s courage won the battle and earned him the nickname:  </a:t>
            </a:r>
            <a:r>
              <a:rPr lang="en-US" u="sng" dirty="0" smtClean="0"/>
              <a:t>“Stonewall” Jackson</a:t>
            </a:r>
            <a:r>
              <a:rPr lang="en-US" dirty="0" smtClean="0"/>
              <a:t>.</a:t>
            </a:r>
          </a:p>
          <a:p>
            <a:pPr>
              <a:buNone/>
            </a:pPr>
            <a:endParaRPr lang="en-US" dirty="0"/>
          </a:p>
        </p:txBody>
      </p:sp>
      <p:pic>
        <p:nvPicPr>
          <p:cNvPr id="4" name="Picture 3" descr="Picture1dgfrg.jpg"/>
          <p:cNvPicPr>
            <a:picLocks noChangeAspect="1"/>
          </p:cNvPicPr>
          <p:nvPr/>
        </p:nvPicPr>
        <p:blipFill>
          <a:blip r:embed="rId2" cstate="print"/>
          <a:stretch>
            <a:fillRect/>
          </a:stretch>
        </p:blipFill>
        <p:spPr>
          <a:xfrm>
            <a:off x="0" y="1734457"/>
            <a:ext cx="3998686" cy="512354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1861-1862</a:t>
            </a:r>
            <a:endParaRPr lang="en-US" dirty="0"/>
          </a:p>
        </p:txBody>
      </p:sp>
      <p:sp>
        <p:nvSpPr>
          <p:cNvPr id="3" name="Content Placeholder 2"/>
          <p:cNvSpPr>
            <a:spLocks noGrp="1"/>
          </p:cNvSpPr>
          <p:nvPr>
            <p:ph idx="1"/>
          </p:nvPr>
        </p:nvSpPr>
        <p:spPr>
          <a:xfrm>
            <a:off x="457200" y="1371600"/>
            <a:ext cx="8229600" cy="3657600"/>
          </a:xfrm>
        </p:spPr>
        <p:txBody>
          <a:bodyPr>
            <a:normAutofit fontScale="92500" lnSpcReduction="20000"/>
          </a:bodyPr>
          <a:lstStyle/>
          <a:p>
            <a:pPr>
              <a:buNone/>
            </a:pPr>
            <a:r>
              <a:rPr lang="en-US" dirty="0"/>
              <a:t>A historically important Naval battle took place in March 1862.  The South had taken an old wooden ship, the </a:t>
            </a:r>
            <a:r>
              <a:rPr lang="en-US" i="1" dirty="0"/>
              <a:t>Virginia</a:t>
            </a:r>
            <a:r>
              <a:rPr lang="en-US" dirty="0"/>
              <a:t>, and put iron plates on it.  They renamed the ship the Merrimac and used this “ironclad” to attack Union ships.  The Union had a new all-metal ship called the Monitor.  </a:t>
            </a:r>
            <a:r>
              <a:rPr lang="en-US" u="sng" dirty="0"/>
              <a:t>“The Monitor vs. The Merrimac”</a:t>
            </a:r>
            <a:r>
              <a:rPr lang="en-US" dirty="0"/>
              <a:t> was the 1</a:t>
            </a:r>
            <a:r>
              <a:rPr lang="en-US" baseline="30000" dirty="0"/>
              <a:t>st</a:t>
            </a:r>
            <a:r>
              <a:rPr lang="en-US" dirty="0"/>
              <a:t> fight of metal ships in history.  Neither ship could sink the other.</a:t>
            </a:r>
          </a:p>
          <a:p>
            <a:pPr>
              <a:buNone/>
            </a:pPr>
            <a:endParaRPr lang="en-US" dirty="0"/>
          </a:p>
        </p:txBody>
      </p:sp>
      <p:pic>
        <p:nvPicPr>
          <p:cNvPr id="4" name="Picture 3" descr="ef3858627fbb2a02.jpg"/>
          <p:cNvPicPr>
            <a:picLocks noChangeAspect="1"/>
          </p:cNvPicPr>
          <p:nvPr/>
        </p:nvPicPr>
        <p:blipFill>
          <a:blip r:embed="rId2" cstate="print"/>
          <a:stretch>
            <a:fillRect/>
          </a:stretch>
        </p:blipFill>
        <p:spPr>
          <a:xfrm>
            <a:off x="2286000" y="4572001"/>
            <a:ext cx="4800600" cy="2286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1861-1862</a:t>
            </a:r>
            <a:endParaRPr lang="en-US" dirty="0"/>
          </a:p>
        </p:txBody>
      </p:sp>
      <p:sp>
        <p:nvSpPr>
          <p:cNvPr id="3" name="Content Placeholder 2"/>
          <p:cNvSpPr>
            <a:spLocks noGrp="1"/>
          </p:cNvSpPr>
          <p:nvPr>
            <p:ph idx="1"/>
          </p:nvPr>
        </p:nvSpPr>
        <p:spPr>
          <a:xfrm>
            <a:off x="457200" y="1371600"/>
            <a:ext cx="5181600" cy="5486400"/>
          </a:xfrm>
        </p:spPr>
        <p:txBody>
          <a:bodyPr>
            <a:normAutofit fontScale="85000" lnSpcReduction="20000"/>
          </a:bodyPr>
          <a:lstStyle/>
          <a:p>
            <a:pPr>
              <a:buNone/>
            </a:pPr>
            <a:r>
              <a:rPr lang="en-US" dirty="0"/>
              <a:t>A Union General named </a:t>
            </a:r>
            <a:r>
              <a:rPr lang="en-US" u="sng" dirty="0"/>
              <a:t>Ulysses S. Grant </a:t>
            </a:r>
            <a:r>
              <a:rPr lang="en-US" dirty="0"/>
              <a:t>had captured a few forts in Tennessee.  He led his army to the southwest corner of Tennessee to a place called “Shiloh”.  </a:t>
            </a:r>
            <a:endParaRPr lang="en-US" dirty="0" smtClean="0"/>
          </a:p>
          <a:p>
            <a:pPr>
              <a:buNone/>
            </a:pPr>
            <a:endParaRPr lang="en-US" dirty="0" smtClean="0"/>
          </a:p>
          <a:p>
            <a:pPr>
              <a:buNone/>
            </a:pPr>
            <a:r>
              <a:rPr lang="en-US" dirty="0" smtClean="0"/>
              <a:t>On </a:t>
            </a:r>
            <a:r>
              <a:rPr lang="en-US" dirty="0"/>
              <a:t>April 6, 1862, the South attacked and began the </a:t>
            </a:r>
            <a:r>
              <a:rPr lang="en-US" u="sng" dirty="0"/>
              <a:t>Battle of Shiloh</a:t>
            </a:r>
            <a:r>
              <a:rPr lang="en-US" dirty="0"/>
              <a:t>.  Grant’s northern troops held off the attack and counter-attacked the next day.  The battle showed just how deadly the war would be with around 20,000 casualties.</a:t>
            </a:r>
          </a:p>
          <a:p>
            <a:pPr>
              <a:buNone/>
            </a:pPr>
            <a:endParaRPr lang="en-US" dirty="0"/>
          </a:p>
        </p:txBody>
      </p:sp>
      <p:pic>
        <p:nvPicPr>
          <p:cNvPr id="17410" name="Picture 2" descr="Go to fullsize image">
            <a:hlinkClick r:id="rId2"/>
          </p:cNvPr>
          <p:cNvPicPr>
            <a:picLocks noChangeAspect="1" noChangeArrowheads="1"/>
          </p:cNvPicPr>
          <p:nvPr/>
        </p:nvPicPr>
        <p:blipFill>
          <a:blip r:embed="rId3" cstate="print"/>
          <a:srcRect/>
          <a:stretch>
            <a:fillRect/>
          </a:stretch>
        </p:blipFill>
        <p:spPr bwMode="auto">
          <a:xfrm>
            <a:off x="5562600" y="1447800"/>
            <a:ext cx="3581400" cy="44958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1052</TotalTime>
  <Words>1963</Words>
  <Application>Microsoft Office PowerPoint</Application>
  <PresentationFormat>On-screen Show (4:3)</PresentationFormat>
  <Paragraphs>89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The Civil War</vt:lpstr>
      <vt:lpstr>Sides of a War</vt:lpstr>
      <vt:lpstr>Presidents of the Civil War</vt:lpstr>
      <vt:lpstr>Lincoln’s Position on Secession</vt:lpstr>
      <vt:lpstr>1861-1862</vt:lpstr>
      <vt:lpstr>1861-1862</vt:lpstr>
      <vt:lpstr>A Stone Wall</vt:lpstr>
      <vt:lpstr>1861-1862</vt:lpstr>
      <vt:lpstr>1861-1862</vt:lpstr>
      <vt:lpstr>1861-1862</vt:lpstr>
      <vt:lpstr>Second Bull Run/Second Manassas</vt:lpstr>
      <vt:lpstr>1861-1862</vt:lpstr>
      <vt:lpstr>Slide 13</vt:lpstr>
      <vt:lpstr>1862-1863</vt:lpstr>
      <vt:lpstr>1862-1863</vt:lpstr>
      <vt:lpstr>Slide 16</vt:lpstr>
      <vt:lpstr>1862-1863</vt:lpstr>
      <vt:lpstr>1862-1863</vt:lpstr>
      <vt:lpstr>1864-1865</vt:lpstr>
      <vt:lpstr>Slide 20</vt:lpstr>
      <vt:lpstr>1864-1865</vt:lpstr>
      <vt:lpstr>1864-1865</vt:lpstr>
      <vt:lpstr>1864-1865</vt:lpstr>
      <vt:lpstr>1865</vt:lpstr>
      <vt:lpstr>The South Surrenders</vt:lpstr>
      <vt:lpstr>NC in the Civil War</vt:lpstr>
      <vt:lpstr>Assassination of a President</vt:lpstr>
      <vt:lpstr>Slide 28</vt:lpstr>
      <vt:lpstr>Slide 29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Civil War</dc:title>
  <dc:creator> </dc:creator>
  <cp:lastModifiedBy>slaglejp</cp:lastModifiedBy>
  <cp:revision>74</cp:revision>
  <dcterms:created xsi:type="dcterms:W3CDTF">2010-01-21T12:47:58Z</dcterms:created>
  <dcterms:modified xsi:type="dcterms:W3CDTF">2012-01-19T16:12:33Z</dcterms:modified>
</cp:coreProperties>
</file>