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37"/>
  </p:notesMasterIdLst>
  <p:sldIdLst>
    <p:sldId id="256" r:id="rId6"/>
    <p:sldId id="257" r:id="rId7"/>
    <p:sldId id="259" r:id="rId8"/>
    <p:sldId id="263" r:id="rId9"/>
    <p:sldId id="261" r:id="rId10"/>
    <p:sldId id="266" r:id="rId11"/>
    <p:sldId id="264" r:id="rId12"/>
    <p:sldId id="270" r:id="rId13"/>
    <p:sldId id="277" r:id="rId14"/>
    <p:sldId id="278" r:id="rId15"/>
    <p:sldId id="279" r:id="rId16"/>
    <p:sldId id="280" r:id="rId17"/>
    <p:sldId id="281" r:id="rId18"/>
    <p:sldId id="268" r:id="rId19"/>
    <p:sldId id="282" r:id="rId20"/>
    <p:sldId id="290" r:id="rId21"/>
    <p:sldId id="284" r:id="rId22"/>
    <p:sldId id="285" r:id="rId23"/>
    <p:sldId id="286" r:id="rId24"/>
    <p:sldId id="287" r:id="rId25"/>
    <p:sldId id="288" r:id="rId26"/>
    <p:sldId id="289" r:id="rId27"/>
    <p:sldId id="258" r:id="rId28"/>
    <p:sldId id="291" r:id="rId29"/>
    <p:sldId id="292" r:id="rId30"/>
    <p:sldId id="293" r:id="rId31"/>
    <p:sldId id="294" r:id="rId32"/>
    <p:sldId id="296" r:id="rId33"/>
    <p:sldId id="300" r:id="rId34"/>
    <p:sldId id="299" r:id="rId35"/>
    <p:sldId id="295" r:id="rId36"/>
  </p:sldIdLst>
  <p:sldSz cx="9144000" cy="6858000" type="screen4x3"/>
  <p:notesSz cx="6858000" cy="9144000"/>
  <p:custDataLst>
    <p:custData r:id="rId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D5EA6-928C-458A-A26C-C6B292E8B5BC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F89FB-5242-49C3-B388-4E58B9D6A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75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5EF237E-80F7-4FCD-B773-974C100CD6A7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E38B0F3-8BDE-42E0-B7E2-2CADCD07F7C6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37E-80F7-4FCD-B773-974C100CD6A7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B0F3-8BDE-42E0-B7E2-2CADCD07F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37E-80F7-4FCD-B773-974C100CD6A7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B0F3-8BDE-42E0-B7E2-2CADCD07F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29EEA-1082-48E4-A694-A0A00575F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39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89A75-597E-44D0-AC2D-C33FD7684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73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37E-80F7-4FCD-B773-974C100CD6A7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B0F3-8BDE-42E0-B7E2-2CADCD07F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37E-80F7-4FCD-B773-974C100CD6A7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B0F3-8BDE-42E0-B7E2-2CADCD07F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37E-80F7-4FCD-B773-974C100CD6A7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B0F3-8BDE-42E0-B7E2-2CADCD07F7C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37E-80F7-4FCD-B773-974C100CD6A7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B0F3-8BDE-42E0-B7E2-2CADCD07F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37E-80F7-4FCD-B773-974C100CD6A7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B0F3-8BDE-42E0-B7E2-2CADCD07F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37E-80F7-4FCD-B773-974C100CD6A7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B0F3-8BDE-42E0-B7E2-2CADCD07F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37E-80F7-4FCD-B773-974C100CD6A7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B0F3-8BDE-42E0-B7E2-2CADCD07F7C6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37E-80F7-4FCD-B773-974C100CD6A7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B0F3-8BDE-42E0-B7E2-2CADCD07F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5EF237E-80F7-4FCD-B773-974C100CD6A7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E38B0F3-8BDE-42E0-B7E2-2CADCD07F7C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Classification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1219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Today we will be taking notes on Taxonomy (Classification)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44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816" y="838200"/>
            <a:ext cx="7696200" cy="472440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Order:</a:t>
            </a:r>
            <a:r>
              <a:rPr lang="en-US" sz="3000" dirty="0" smtClean="0"/>
              <a:t> Comprised of related families </a:t>
            </a:r>
          </a:p>
          <a:p>
            <a:pPr lvl="1"/>
            <a:r>
              <a:rPr lang="en-US" sz="2800" dirty="0"/>
              <a:t>EX: </a:t>
            </a:r>
            <a:r>
              <a:rPr lang="en-US" sz="2800" dirty="0" err="1"/>
              <a:t>Carnivora</a:t>
            </a:r>
            <a:r>
              <a:rPr lang="en-US" sz="2800" dirty="0"/>
              <a:t> (teeth and claws to capture and eat meat)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17" y="2656114"/>
            <a:ext cx="8733799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6017" y="5181600"/>
            <a:ext cx="8733799" cy="166551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2068" y="3047999"/>
            <a:ext cx="8733799" cy="1552303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8317584" y="4600303"/>
            <a:ext cx="826416" cy="5812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7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816" y="838200"/>
            <a:ext cx="7696200" cy="472440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Family:</a:t>
            </a:r>
            <a:r>
              <a:rPr lang="en-US" sz="3000" dirty="0" smtClean="0"/>
              <a:t> Comprised of related genera </a:t>
            </a:r>
          </a:p>
          <a:p>
            <a:pPr lvl="1"/>
            <a:r>
              <a:rPr lang="en-US" sz="2800" dirty="0" smtClean="0"/>
              <a:t>EX: </a:t>
            </a:r>
            <a:r>
              <a:rPr lang="en-US" sz="2800" dirty="0" err="1" smtClean="0"/>
              <a:t>Ursidae</a:t>
            </a:r>
            <a:r>
              <a:rPr lang="en-US" sz="2800" dirty="0" smtClean="0"/>
              <a:t> (“doglike” carnivores—includes all bears)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17" y="2656114"/>
            <a:ext cx="8733799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6017" y="5791200"/>
            <a:ext cx="8733799" cy="105591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2068" y="3047999"/>
            <a:ext cx="8733799" cy="216190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8153400" y="5209903"/>
            <a:ext cx="826416" cy="5812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5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816" y="838200"/>
            <a:ext cx="7696200" cy="472440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Genus:</a:t>
            </a:r>
            <a:r>
              <a:rPr lang="en-US" sz="3000" dirty="0" smtClean="0"/>
              <a:t> Comprised of related species</a:t>
            </a:r>
          </a:p>
          <a:p>
            <a:pPr lvl="1"/>
            <a:r>
              <a:rPr lang="en-US" sz="2800" dirty="0" smtClean="0"/>
              <a:t>EX: </a:t>
            </a:r>
            <a:r>
              <a:rPr lang="en-US" sz="2800" dirty="0" err="1" smtClean="0"/>
              <a:t>Ursus</a:t>
            </a:r>
            <a:r>
              <a:rPr lang="en-US" sz="2800" dirty="0" smtClean="0"/>
              <a:t> (brown bears, black bears, and polar bears)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17" y="2656114"/>
            <a:ext cx="8733799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6017" y="6319156"/>
            <a:ext cx="8733799" cy="52795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2068" y="3047999"/>
            <a:ext cx="8733799" cy="268986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8126825" y="5737859"/>
            <a:ext cx="826416" cy="5812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7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816" y="838200"/>
            <a:ext cx="7696200" cy="472440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Species:</a:t>
            </a:r>
            <a:r>
              <a:rPr lang="en-US" sz="3000" dirty="0" smtClean="0"/>
              <a:t> Comprised of individuals that can interbreed; most specific taxon</a:t>
            </a:r>
          </a:p>
          <a:p>
            <a:pPr lvl="1"/>
            <a:r>
              <a:rPr lang="en-US" sz="2800" dirty="0" smtClean="0"/>
              <a:t>EX: </a:t>
            </a:r>
            <a:r>
              <a:rPr lang="en-US" sz="2800" dirty="0" err="1" smtClean="0"/>
              <a:t>Arctos</a:t>
            </a:r>
            <a:r>
              <a:rPr lang="en-US" sz="2800" dirty="0" smtClean="0"/>
              <a:t> (brown bears)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17" y="2656114"/>
            <a:ext cx="8733799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2068" y="3047998"/>
            <a:ext cx="8733799" cy="3303813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8513907" y="6351812"/>
            <a:ext cx="826416" cy="5812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4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24744" cy="1143000"/>
          </a:xfrm>
        </p:spPr>
        <p:txBody>
          <a:bodyPr/>
          <a:lstStyle/>
          <a:p>
            <a:r>
              <a:rPr lang="en-US" dirty="0" smtClean="0"/>
              <a:t>Binomial Nomenclature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9248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Linnaeus created a scientific naming system in which each species has a two-part name (EX: </a:t>
            </a:r>
            <a:r>
              <a:rPr lang="en-US" sz="3000" i="1" dirty="0" err="1" smtClean="0"/>
              <a:t>Ursus</a:t>
            </a:r>
            <a:r>
              <a:rPr lang="en-US" sz="3000" i="1" dirty="0" smtClean="0"/>
              <a:t> </a:t>
            </a:r>
            <a:r>
              <a:rPr lang="en-US" sz="3000" i="1" dirty="0" err="1" smtClean="0"/>
              <a:t>arctos</a:t>
            </a:r>
            <a:r>
              <a:rPr lang="en-US" sz="3000" dirty="0" smtClean="0"/>
              <a:t>)</a:t>
            </a:r>
          </a:p>
          <a:p>
            <a:pPr lvl="1"/>
            <a:r>
              <a:rPr lang="en-US" sz="2400" i="1" dirty="0" smtClean="0"/>
              <a:t>Names are usually derived from Latin or Greek!</a:t>
            </a:r>
          </a:p>
          <a:p>
            <a:r>
              <a:rPr lang="en-US" sz="3200" dirty="0" smtClean="0"/>
              <a:t>The 1st name (</a:t>
            </a:r>
            <a:r>
              <a:rPr lang="en-US" sz="3200" i="1" dirty="0" err="1" smtClean="0"/>
              <a:t>Ursus</a:t>
            </a:r>
            <a:r>
              <a:rPr lang="en-US" sz="3200" dirty="0" smtClean="0"/>
              <a:t>) is the </a:t>
            </a:r>
            <a:r>
              <a:rPr lang="en-US" sz="3200" b="1" dirty="0" smtClean="0"/>
              <a:t>genus</a:t>
            </a:r>
            <a:r>
              <a:rPr lang="en-US" sz="3200" dirty="0" smtClean="0"/>
              <a:t> and the 2nd name (</a:t>
            </a:r>
            <a:r>
              <a:rPr lang="en-US" sz="3200" i="1" dirty="0" err="1" smtClean="0"/>
              <a:t>arctos</a:t>
            </a:r>
            <a:r>
              <a:rPr lang="en-US" sz="3200" dirty="0" smtClean="0"/>
              <a:t>) is the </a:t>
            </a:r>
            <a:r>
              <a:rPr lang="en-US" sz="3200" b="1" dirty="0" smtClean="0"/>
              <a:t>species</a:t>
            </a:r>
            <a:r>
              <a:rPr lang="en-US" sz="3200" dirty="0" smtClean="0"/>
              <a:t>.  The name is always italicized and only the first name is capitalized.</a:t>
            </a:r>
          </a:p>
          <a:p>
            <a:r>
              <a:rPr lang="en-US" sz="3200" dirty="0" smtClean="0"/>
              <a:t>Names can be abbreviated by using the first letter of the genus and entire species name. (EX: </a:t>
            </a:r>
            <a:r>
              <a:rPr lang="en-US" sz="3200" i="1" dirty="0" smtClean="0"/>
              <a:t>U. </a:t>
            </a:r>
            <a:r>
              <a:rPr lang="en-US" sz="3200" i="1" dirty="0" err="1" smtClean="0"/>
              <a:t>arctos</a:t>
            </a:r>
            <a:r>
              <a:rPr lang="en-US" sz="3200" i="1" dirty="0" smtClean="0"/>
              <a:t>)</a:t>
            </a:r>
            <a:r>
              <a:rPr lang="en-US" sz="3200" dirty="0" smtClean="0"/>
              <a:t> </a:t>
            </a:r>
            <a:endParaRPr lang="en-US" sz="30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6361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024744" cy="1143000"/>
          </a:xfrm>
        </p:spPr>
        <p:txBody>
          <a:bodyPr/>
          <a:lstStyle/>
          <a:p>
            <a:r>
              <a:rPr lang="en-US" dirty="0" smtClean="0"/>
              <a:t>2 Kingdoms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7924800" cy="449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Linnaeus only identified 2 Kingdoms:</a:t>
            </a:r>
          </a:p>
          <a:p>
            <a:pPr marL="68580" indent="0">
              <a:buNone/>
            </a:pPr>
            <a:endParaRPr lang="en-US" dirty="0" smtClean="0"/>
          </a:p>
          <a:p>
            <a:pPr lvl="1"/>
            <a:r>
              <a:rPr lang="en-US" sz="3000" b="1" dirty="0" smtClean="0"/>
              <a:t>Plantae</a:t>
            </a:r>
            <a:r>
              <a:rPr lang="en-US" sz="3000" dirty="0" smtClean="0"/>
              <a:t>-green, photosynthetic organisms that used energy from the sun</a:t>
            </a:r>
          </a:p>
          <a:p>
            <a:pPr marL="365760" lvl="1" indent="0">
              <a:buNone/>
            </a:pPr>
            <a:endParaRPr lang="en-US" sz="3000" dirty="0" smtClean="0"/>
          </a:p>
          <a:p>
            <a:pPr lvl="1"/>
            <a:r>
              <a:rPr lang="en-US" sz="3000" b="1" dirty="0" err="1" smtClean="0"/>
              <a:t>Animalia</a:t>
            </a:r>
            <a:r>
              <a:rPr lang="en-US" sz="3000" b="1" dirty="0" smtClean="0"/>
              <a:t>:</a:t>
            </a:r>
            <a:r>
              <a:rPr lang="en-US" sz="3000" dirty="0" smtClean="0"/>
              <a:t> mobile organisms that used food for energy</a:t>
            </a:r>
          </a:p>
        </p:txBody>
      </p:sp>
    </p:spTree>
    <p:extLst>
      <p:ext uri="{BB962C8B-B14F-4D97-AF65-F5344CB8AC3E}">
        <p14:creationId xmlns:p14="http://schemas.microsoft.com/office/powerpoint/2010/main" val="76138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024744" cy="1143000"/>
          </a:xfrm>
        </p:spPr>
        <p:txBody>
          <a:bodyPr/>
          <a:lstStyle/>
          <a:p>
            <a:r>
              <a:rPr lang="en-US" dirty="0" smtClean="0"/>
              <a:t>The Tree of Life Evolves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077200" cy="4384829"/>
          </a:xfrm>
        </p:spPr>
        <p:txBody>
          <a:bodyPr/>
          <a:lstStyle/>
          <a:p>
            <a:r>
              <a:rPr lang="en-US" sz="3200" dirty="0"/>
              <a:t>As biologists learned more about the natural world, they realized </a:t>
            </a:r>
            <a:r>
              <a:rPr lang="en-US" sz="3200" dirty="0" smtClean="0"/>
              <a:t>just 2 </a:t>
            </a:r>
            <a:r>
              <a:rPr lang="en-US" sz="3200" dirty="0"/>
              <a:t>Kingdoms did not accurately describe the diversity of life</a:t>
            </a:r>
          </a:p>
          <a:p>
            <a:endParaRPr lang="en-US" dirty="0"/>
          </a:p>
        </p:txBody>
      </p:sp>
      <p:pic>
        <p:nvPicPr>
          <p:cNvPr id="4" name="Picture 3" descr="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8707437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9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16697"/>
            <a:ext cx="7024744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+mn-lt"/>
              </a:rPr>
              <a:t>Eubacteria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652078"/>
            <a:ext cx="7058809" cy="420592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Prokaryotic</a:t>
            </a:r>
          </a:p>
          <a:p>
            <a:pPr eaLnBrk="1" hangingPunct="1"/>
            <a:r>
              <a:rPr lang="en-US" sz="2800" dirty="0" smtClean="0"/>
              <a:t>Unicellular</a:t>
            </a:r>
          </a:p>
          <a:p>
            <a:pPr eaLnBrk="1" hangingPunct="1"/>
            <a:r>
              <a:rPr lang="en-US" sz="2800" dirty="0" smtClean="0"/>
              <a:t>Auto- &amp; hetero-trophic</a:t>
            </a:r>
          </a:p>
          <a:p>
            <a:pPr eaLnBrk="1" hangingPunct="1"/>
            <a:r>
              <a:rPr lang="en-US" sz="2800" dirty="0" smtClean="0"/>
              <a:t>Have cell walls with peptidoglycan</a:t>
            </a:r>
          </a:p>
          <a:p>
            <a:pPr eaLnBrk="1" hangingPunct="1"/>
            <a:r>
              <a:rPr lang="en-US" sz="2800" dirty="0" smtClean="0"/>
              <a:t>Live almost everywhere</a:t>
            </a:r>
          </a:p>
          <a:p>
            <a:pPr eaLnBrk="1" hangingPunct="1"/>
            <a:r>
              <a:rPr lang="en-US" sz="2800" i="1" dirty="0" smtClean="0"/>
              <a:t>Staphylococcus, Streptococcus, E. coli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1066800"/>
            <a:ext cx="27241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715125" y="2944812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/>
              <a:t>MRSA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725612"/>
            <a:ext cx="23622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743325" y="1420812"/>
            <a:ext cx="2057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/>
              <a:t>Salmonella</a:t>
            </a:r>
          </a:p>
        </p:txBody>
      </p:sp>
      <p:grpSp>
        <p:nvGrpSpPr>
          <p:cNvPr id="15" name="SMARTInkShape-Group6"/>
          <p:cNvGrpSpPr/>
          <p:nvPr/>
        </p:nvGrpSpPr>
        <p:grpSpPr>
          <a:xfrm>
            <a:off x="901898" y="5206008"/>
            <a:ext cx="294681" cy="267891"/>
            <a:chOff x="901898" y="5206008"/>
            <a:chExt cx="294681" cy="267891"/>
          </a:xfrm>
        </p:grpSpPr>
        <p:sp>
          <p:nvSpPr>
            <p:cNvPr id="12" name="SMARTInkShape-8"/>
            <p:cNvSpPr/>
            <p:nvPr/>
          </p:nvSpPr>
          <p:spPr>
            <a:xfrm>
              <a:off x="901898" y="5232800"/>
              <a:ext cx="178595" cy="169662"/>
            </a:xfrm>
            <a:custGeom>
              <a:avLst/>
              <a:gdLst/>
              <a:ahLst/>
              <a:cxnLst/>
              <a:rect l="0" t="0" r="0" b="0"/>
              <a:pathLst>
                <a:path w="178595" h="169662">
                  <a:moveTo>
                    <a:pt x="0" y="98223"/>
                  </a:moveTo>
                  <a:lnTo>
                    <a:pt x="31044" y="98223"/>
                  </a:lnTo>
                  <a:lnTo>
                    <a:pt x="36287" y="95578"/>
                  </a:lnTo>
                  <a:lnTo>
                    <a:pt x="41925" y="92087"/>
                  </a:lnTo>
                  <a:lnTo>
                    <a:pt x="51848" y="89662"/>
                  </a:lnTo>
                  <a:lnTo>
                    <a:pt x="60366" y="83230"/>
                  </a:lnTo>
                  <a:lnTo>
                    <a:pt x="68709" y="81213"/>
                  </a:lnTo>
                  <a:lnTo>
                    <a:pt x="74524" y="80742"/>
                  </a:lnTo>
                  <a:lnTo>
                    <a:pt x="80416" y="77886"/>
                  </a:lnTo>
                  <a:lnTo>
                    <a:pt x="95257" y="66147"/>
                  </a:lnTo>
                  <a:lnTo>
                    <a:pt x="101206" y="64123"/>
                  </a:lnTo>
                  <a:lnTo>
                    <a:pt x="119247" y="61832"/>
                  </a:lnTo>
                  <a:lnTo>
                    <a:pt x="138662" y="53439"/>
                  </a:lnTo>
                  <a:lnTo>
                    <a:pt x="140066" y="51500"/>
                  </a:lnTo>
                  <a:lnTo>
                    <a:pt x="142619" y="46699"/>
                  </a:lnTo>
                  <a:lnTo>
                    <a:pt x="147061" y="41259"/>
                  </a:lnTo>
                  <a:lnTo>
                    <a:pt x="152342" y="38179"/>
                  </a:lnTo>
                  <a:lnTo>
                    <a:pt x="157997" y="35819"/>
                  </a:lnTo>
                  <a:lnTo>
                    <a:pt x="169151" y="27196"/>
                  </a:lnTo>
                  <a:lnTo>
                    <a:pt x="169664" y="4564"/>
                  </a:lnTo>
                  <a:lnTo>
                    <a:pt x="168672" y="3042"/>
                  </a:lnTo>
                  <a:lnTo>
                    <a:pt x="167018" y="2027"/>
                  </a:lnTo>
                  <a:lnTo>
                    <a:pt x="159951" y="598"/>
                  </a:lnTo>
                  <a:lnTo>
                    <a:pt x="122035" y="0"/>
                  </a:lnTo>
                  <a:lnTo>
                    <a:pt x="116085" y="2644"/>
                  </a:lnTo>
                  <a:lnTo>
                    <a:pt x="110132" y="6134"/>
                  </a:lnTo>
                  <a:lnTo>
                    <a:pt x="101203" y="9092"/>
                  </a:lnTo>
                  <a:lnTo>
                    <a:pt x="91282" y="14818"/>
                  </a:lnTo>
                  <a:lnTo>
                    <a:pt x="77207" y="17948"/>
                  </a:lnTo>
                  <a:lnTo>
                    <a:pt x="66312" y="24719"/>
                  </a:lnTo>
                  <a:lnTo>
                    <a:pt x="47698" y="40756"/>
                  </a:lnTo>
                  <a:lnTo>
                    <a:pt x="35734" y="46523"/>
                  </a:lnTo>
                  <a:lnTo>
                    <a:pt x="32752" y="48874"/>
                  </a:lnTo>
                  <a:lnTo>
                    <a:pt x="29440" y="54132"/>
                  </a:lnTo>
                  <a:lnTo>
                    <a:pt x="26975" y="59775"/>
                  </a:lnTo>
                  <a:lnTo>
                    <a:pt x="10585" y="78610"/>
                  </a:lnTo>
                  <a:lnTo>
                    <a:pt x="9666" y="82230"/>
                  </a:lnTo>
                  <a:lnTo>
                    <a:pt x="8943" y="105422"/>
                  </a:lnTo>
                  <a:lnTo>
                    <a:pt x="15069" y="113940"/>
                  </a:lnTo>
                  <a:lnTo>
                    <a:pt x="16620" y="119430"/>
                  </a:lnTo>
                  <a:lnTo>
                    <a:pt x="18025" y="121291"/>
                  </a:lnTo>
                  <a:lnTo>
                    <a:pt x="33018" y="130823"/>
                  </a:lnTo>
                  <a:lnTo>
                    <a:pt x="41754" y="133018"/>
                  </a:lnTo>
                  <a:lnTo>
                    <a:pt x="47662" y="133531"/>
                  </a:lnTo>
                  <a:lnTo>
                    <a:pt x="53595" y="136406"/>
                  </a:lnTo>
                  <a:lnTo>
                    <a:pt x="59539" y="139998"/>
                  </a:lnTo>
                  <a:lnTo>
                    <a:pt x="69456" y="142020"/>
                  </a:lnTo>
                  <a:lnTo>
                    <a:pt x="100836" y="142839"/>
                  </a:lnTo>
                  <a:lnTo>
                    <a:pt x="106993" y="145503"/>
                  </a:lnTo>
                  <a:lnTo>
                    <a:pt x="113037" y="149003"/>
                  </a:lnTo>
                  <a:lnTo>
                    <a:pt x="125002" y="151249"/>
                  </a:lnTo>
                  <a:lnTo>
                    <a:pt x="136920" y="151691"/>
                  </a:lnTo>
                  <a:lnTo>
                    <a:pt x="138905" y="152721"/>
                  </a:lnTo>
                  <a:lnTo>
                    <a:pt x="140228" y="154399"/>
                  </a:lnTo>
                  <a:lnTo>
                    <a:pt x="141111" y="156509"/>
                  </a:lnTo>
                  <a:lnTo>
                    <a:pt x="142691" y="157917"/>
                  </a:lnTo>
                  <a:lnTo>
                    <a:pt x="147093" y="159480"/>
                  </a:lnTo>
                  <a:lnTo>
                    <a:pt x="167933" y="160699"/>
                  </a:lnTo>
                  <a:lnTo>
                    <a:pt x="168510" y="161702"/>
                  </a:lnTo>
                  <a:lnTo>
                    <a:pt x="169151" y="165462"/>
                  </a:lnTo>
                  <a:lnTo>
                    <a:pt x="170315" y="166862"/>
                  </a:lnTo>
                  <a:lnTo>
                    <a:pt x="178594" y="1696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9"/>
            <p:cNvSpPr/>
            <p:nvPr/>
          </p:nvSpPr>
          <p:spPr>
            <a:xfrm>
              <a:off x="1089422" y="5206008"/>
              <a:ext cx="107157" cy="223243"/>
            </a:xfrm>
            <a:custGeom>
              <a:avLst/>
              <a:gdLst/>
              <a:ahLst/>
              <a:cxnLst/>
              <a:rect l="0" t="0" r="0" b="0"/>
              <a:pathLst>
                <a:path w="107157" h="223243">
                  <a:moveTo>
                    <a:pt x="0" y="0"/>
                  </a:moveTo>
                  <a:lnTo>
                    <a:pt x="0" y="7688"/>
                  </a:lnTo>
                  <a:lnTo>
                    <a:pt x="7688" y="16509"/>
                  </a:lnTo>
                  <a:lnTo>
                    <a:pt x="8562" y="22200"/>
                  </a:lnTo>
                  <a:lnTo>
                    <a:pt x="8821" y="30169"/>
                  </a:lnTo>
                  <a:lnTo>
                    <a:pt x="11527" y="35898"/>
                  </a:lnTo>
                  <a:lnTo>
                    <a:pt x="22229" y="53617"/>
                  </a:lnTo>
                  <a:lnTo>
                    <a:pt x="26880" y="66888"/>
                  </a:lnTo>
                  <a:lnTo>
                    <a:pt x="28834" y="68404"/>
                  </a:lnTo>
                  <a:lnTo>
                    <a:pt x="31129" y="69415"/>
                  </a:lnTo>
                  <a:lnTo>
                    <a:pt x="32659" y="72074"/>
                  </a:lnTo>
                  <a:lnTo>
                    <a:pt x="35804" y="84304"/>
                  </a:lnTo>
                  <a:lnTo>
                    <a:pt x="42607" y="97828"/>
                  </a:lnTo>
                  <a:lnTo>
                    <a:pt x="43288" y="100937"/>
                  </a:lnTo>
                  <a:lnTo>
                    <a:pt x="48986" y="110054"/>
                  </a:lnTo>
                  <a:lnTo>
                    <a:pt x="56958" y="119039"/>
                  </a:lnTo>
                  <a:lnTo>
                    <a:pt x="60041" y="127651"/>
                  </a:lnTo>
                  <a:lnTo>
                    <a:pt x="62404" y="137102"/>
                  </a:lnTo>
                  <a:lnTo>
                    <a:pt x="69359" y="151252"/>
                  </a:lnTo>
                  <a:lnTo>
                    <a:pt x="71506" y="157512"/>
                  </a:lnTo>
                  <a:lnTo>
                    <a:pt x="77301" y="166614"/>
                  </a:lnTo>
                  <a:lnTo>
                    <a:pt x="80451" y="175595"/>
                  </a:lnTo>
                  <a:lnTo>
                    <a:pt x="86235" y="184540"/>
                  </a:lnTo>
                  <a:lnTo>
                    <a:pt x="89382" y="193475"/>
                  </a:lnTo>
                  <a:lnTo>
                    <a:pt x="96866" y="203619"/>
                  </a:lnTo>
                  <a:lnTo>
                    <a:pt x="98107" y="212916"/>
                  </a:lnTo>
                  <a:lnTo>
                    <a:pt x="99139" y="213381"/>
                  </a:lnTo>
                  <a:lnTo>
                    <a:pt x="102932" y="213898"/>
                  </a:lnTo>
                  <a:lnTo>
                    <a:pt x="104340" y="215029"/>
                  </a:lnTo>
                  <a:lnTo>
                    <a:pt x="107156" y="2232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0"/>
            <p:cNvSpPr/>
            <p:nvPr/>
          </p:nvSpPr>
          <p:spPr>
            <a:xfrm>
              <a:off x="1098352" y="5241727"/>
              <a:ext cx="89297" cy="232172"/>
            </a:xfrm>
            <a:custGeom>
              <a:avLst/>
              <a:gdLst/>
              <a:ahLst/>
              <a:cxnLst/>
              <a:rect l="0" t="0" r="0" b="0"/>
              <a:pathLst>
                <a:path w="89297" h="232172">
                  <a:moveTo>
                    <a:pt x="89296" y="0"/>
                  </a:moveTo>
                  <a:lnTo>
                    <a:pt x="84556" y="0"/>
                  </a:lnTo>
                  <a:lnTo>
                    <a:pt x="83160" y="992"/>
                  </a:lnTo>
                  <a:lnTo>
                    <a:pt x="82229" y="2645"/>
                  </a:lnTo>
                  <a:lnTo>
                    <a:pt x="80612" y="9094"/>
                  </a:lnTo>
                  <a:lnTo>
                    <a:pt x="80399" y="16509"/>
                  </a:lnTo>
                  <a:lnTo>
                    <a:pt x="74236" y="24721"/>
                  </a:lnTo>
                  <a:lnTo>
                    <a:pt x="71274" y="33011"/>
                  </a:lnTo>
                  <a:lnTo>
                    <a:pt x="65546" y="42743"/>
                  </a:lnTo>
                  <a:lnTo>
                    <a:pt x="61782" y="67640"/>
                  </a:lnTo>
                  <a:lnTo>
                    <a:pt x="55492" y="80205"/>
                  </a:lnTo>
                  <a:lnTo>
                    <a:pt x="54854" y="83235"/>
                  </a:lnTo>
                  <a:lnTo>
                    <a:pt x="47693" y="96220"/>
                  </a:lnTo>
                  <a:lnTo>
                    <a:pt x="44558" y="110310"/>
                  </a:lnTo>
                  <a:lnTo>
                    <a:pt x="38778" y="122201"/>
                  </a:lnTo>
                  <a:lnTo>
                    <a:pt x="35633" y="136859"/>
                  </a:lnTo>
                  <a:lnTo>
                    <a:pt x="29850" y="148920"/>
                  </a:lnTo>
                  <a:lnTo>
                    <a:pt x="26704" y="163628"/>
                  </a:lnTo>
                  <a:lnTo>
                    <a:pt x="11396" y="194412"/>
                  </a:lnTo>
                  <a:lnTo>
                    <a:pt x="9033" y="201499"/>
                  </a:lnTo>
                  <a:lnTo>
                    <a:pt x="3117" y="212059"/>
                  </a:lnTo>
                  <a:lnTo>
                    <a:pt x="0" y="2321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SMARTInkShape-11"/>
          <p:cNvSpPr/>
          <p:nvPr/>
        </p:nvSpPr>
        <p:spPr>
          <a:xfrm>
            <a:off x="4848820" y="4473774"/>
            <a:ext cx="2455665" cy="151805"/>
          </a:xfrm>
          <a:custGeom>
            <a:avLst/>
            <a:gdLst/>
            <a:ahLst/>
            <a:cxnLst/>
            <a:rect l="0" t="0" r="0" b="0"/>
            <a:pathLst>
              <a:path w="2455665" h="151805">
                <a:moveTo>
                  <a:pt x="0" y="53578"/>
                </a:moveTo>
                <a:lnTo>
                  <a:pt x="41113" y="53578"/>
                </a:lnTo>
                <a:lnTo>
                  <a:pt x="83155" y="53578"/>
                </a:lnTo>
                <a:lnTo>
                  <a:pt x="124476" y="53578"/>
                </a:lnTo>
                <a:lnTo>
                  <a:pt x="167755" y="53578"/>
                </a:lnTo>
                <a:lnTo>
                  <a:pt x="212283" y="53578"/>
                </a:lnTo>
                <a:lnTo>
                  <a:pt x="250940" y="53578"/>
                </a:lnTo>
                <a:lnTo>
                  <a:pt x="294800" y="53578"/>
                </a:lnTo>
                <a:lnTo>
                  <a:pt x="336698" y="53578"/>
                </a:lnTo>
                <a:lnTo>
                  <a:pt x="375877" y="52585"/>
                </a:lnTo>
                <a:lnTo>
                  <a:pt x="419805" y="45889"/>
                </a:lnTo>
                <a:lnTo>
                  <a:pt x="464359" y="44811"/>
                </a:lnTo>
                <a:lnTo>
                  <a:pt x="491139" y="42051"/>
                </a:lnTo>
                <a:lnTo>
                  <a:pt x="535782" y="36552"/>
                </a:lnTo>
                <a:lnTo>
                  <a:pt x="574147" y="35883"/>
                </a:lnTo>
                <a:lnTo>
                  <a:pt x="614908" y="35751"/>
                </a:lnTo>
                <a:lnTo>
                  <a:pt x="651622" y="29588"/>
                </a:lnTo>
                <a:lnTo>
                  <a:pt x="690185" y="27341"/>
                </a:lnTo>
                <a:lnTo>
                  <a:pt x="730984" y="26898"/>
                </a:lnTo>
                <a:lnTo>
                  <a:pt x="773843" y="20673"/>
                </a:lnTo>
                <a:lnTo>
                  <a:pt x="812002" y="18415"/>
                </a:lnTo>
                <a:lnTo>
                  <a:pt x="852942" y="17969"/>
                </a:lnTo>
                <a:lnTo>
                  <a:pt x="893110" y="11744"/>
                </a:lnTo>
                <a:lnTo>
                  <a:pt x="926635" y="9763"/>
                </a:lnTo>
                <a:lnTo>
                  <a:pt x="961704" y="9176"/>
                </a:lnTo>
                <a:lnTo>
                  <a:pt x="996238" y="9002"/>
                </a:lnTo>
                <a:lnTo>
                  <a:pt x="1037722" y="8944"/>
                </a:lnTo>
                <a:lnTo>
                  <a:pt x="1072119" y="6288"/>
                </a:lnTo>
                <a:lnTo>
                  <a:pt x="1114557" y="1242"/>
                </a:lnTo>
                <a:lnTo>
                  <a:pt x="1158733" y="245"/>
                </a:lnTo>
                <a:lnTo>
                  <a:pt x="1203030" y="48"/>
                </a:lnTo>
                <a:lnTo>
                  <a:pt x="1245479" y="9"/>
                </a:lnTo>
                <a:lnTo>
                  <a:pt x="1280300" y="3"/>
                </a:lnTo>
                <a:lnTo>
                  <a:pt x="1315753" y="0"/>
                </a:lnTo>
                <a:lnTo>
                  <a:pt x="1357151" y="0"/>
                </a:lnTo>
                <a:lnTo>
                  <a:pt x="1390889" y="992"/>
                </a:lnTo>
                <a:lnTo>
                  <a:pt x="1435200" y="7067"/>
                </a:lnTo>
                <a:lnTo>
                  <a:pt x="1477649" y="8561"/>
                </a:lnTo>
                <a:lnTo>
                  <a:pt x="1518115" y="8856"/>
                </a:lnTo>
                <a:lnTo>
                  <a:pt x="1551691" y="8907"/>
                </a:lnTo>
                <a:lnTo>
                  <a:pt x="1595946" y="8925"/>
                </a:lnTo>
                <a:lnTo>
                  <a:pt x="1638386" y="13669"/>
                </a:lnTo>
                <a:lnTo>
                  <a:pt x="1678850" y="17031"/>
                </a:lnTo>
                <a:lnTo>
                  <a:pt x="1721385" y="20341"/>
                </a:lnTo>
                <a:lnTo>
                  <a:pt x="1763485" y="25515"/>
                </a:lnTo>
                <a:lnTo>
                  <a:pt x="1803882" y="27529"/>
                </a:lnTo>
                <a:lnTo>
                  <a:pt x="1846405" y="33806"/>
                </a:lnTo>
                <a:lnTo>
                  <a:pt x="1883761" y="35341"/>
                </a:lnTo>
                <a:lnTo>
                  <a:pt x="1919803" y="41781"/>
                </a:lnTo>
                <a:lnTo>
                  <a:pt x="1958232" y="46727"/>
                </a:lnTo>
                <a:lnTo>
                  <a:pt x="1999005" y="52224"/>
                </a:lnTo>
                <a:lnTo>
                  <a:pt x="2037667" y="56046"/>
                </a:lnTo>
                <a:lnTo>
                  <a:pt x="2080842" y="61657"/>
                </a:lnTo>
                <a:lnTo>
                  <a:pt x="2113735" y="64985"/>
                </a:lnTo>
                <a:lnTo>
                  <a:pt x="2136071" y="69525"/>
                </a:lnTo>
                <a:lnTo>
                  <a:pt x="2172954" y="72177"/>
                </a:lnTo>
                <a:lnTo>
                  <a:pt x="2216630" y="80509"/>
                </a:lnTo>
                <a:lnTo>
                  <a:pt x="2247186" y="87943"/>
                </a:lnTo>
                <a:lnTo>
                  <a:pt x="2277054" y="91764"/>
                </a:lnTo>
                <a:lnTo>
                  <a:pt x="2318741" y="105536"/>
                </a:lnTo>
                <a:lnTo>
                  <a:pt x="2341563" y="107828"/>
                </a:lnTo>
                <a:lnTo>
                  <a:pt x="2382296" y="125630"/>
                </a:lnTo>
                <a:lnTo>
                  <a:pt x="2389322" y="130249"/>
                </a:lnTo>
                <a:lnTo>
                  <a:pt x="2398855" y="132850"/>
                </a:lnTo>
                <a:lnTo>
                  <a:pt x="2413958" y="133800"/>
                </a:lnTo>
                <a:lnTo>
                  <a:pt x="2415954" y="134841"/>
                </a:lnTo>
                <a:lnTo>
                  <a:pt x="2417285" y="136527"/>
                </a:lnTo>
                <a:lnTo>
                  <a:pt x="2418172" y="138643"/>
                </a:lnTo>
                <a:lnTo>
                  <a:pt x="2419756" y="140053"/>
                </a:lnTo>
                <a:lnTo>
                  <a:pt x="2424161" y="141621"/>
                </a:lnTo>
                <a:lnTo>
                  <a:pt x="2436150" y="142764"/>
                </a:lnTo>
                <a:lnTo>
                  <a:pt x="2445348" y="150553"/>
                </a:lnTo>
                <a:lnTo>
                  <a:pt x="2455664" y="15180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14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4831" y="359818"/>
            <a:ext cx="7024744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err="1" smtClean="0">
                <a:latin typeface="+mn-lt"/>
              </a:rPr>
              <a:t>Archaebacteria</a:t>
            </a:r>
            <a:endParaRPr lang="en-US" b="1" dirty="0" smtClean="0">
              <a:latin typeface="+mn-lt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95027"/>
            <a:ext cx="5638800" cy="438194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3200" dirty="0" smtClean="0"/>
              <a:t>Prokaryotic</a:t>
            </a:r>
          </a:p>
          <a:p>
            <a:pPr eaLnBrk="1" hangingPunct="1"/>
            <a:r>
              <a:rPr lang="en-US" sz="3200" dirty="0" smtClean="0"/>
              <a:t>Unicellular</a:t>
            </a:r>
          </a:p>
          <a:p>
            <a:pPr eaLnBrk="1" hangingPunct="1"/>
            <a:r>
              <a:rPr lang="en-US" sz="3200" dirty="0" smtClean="0"/>
              <a:t>Auto- &amp; hetero-trophic</a:t>
            </a:r>
          </a:p>
          <a:p>
            <a:pPr eaLnBrk="1" hangingPunct="1"/>
            <a:r>
              <a:rPr lang="en-US" sz="3200" dirty="0" smtClean="0"/>
              <a:t>Cell wall without peptidoglycan</a:t>
            </a:r>
          </a:p>
          <a:p>
            <a:pPr eaLnBrk="1" hangingPunct="1"/>
            <a:r>
              <a:rPr lang="en-US" sz="3200" dirty="0" smtClean="0"/>
              <a:t>Live in extreme (temp, pH, salt)environments</a:t>
            </a:r>
          </a:p>
          <a:p>
            <a:pPr eaLnBrk="1" hangingPunct="1"/>
            <a:r>
              <a:rPr lang="en-US" sz="3200" dirty="0" smtClean="0"/>
              <a:t>Ex: methanogens, halophiles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581399"/>
            <a:ext cx="26670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08013"/>
            <a:ext cx="3581400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5029200" y="3048000"/>
            <a:ext cx="358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/>
              <a:t>Yellowstone Hot Springs</a:t>
            </a:r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6172200" y="5972175"/>
            <a:ext cx="2362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 err="1"/>
              <a:t>Halobacteria</a:t>
            </a:r>
            <a:endParaRPr lang="en-US" sz="1400" b="1" dirty="0"/>
          </a:p>
        </p:txBody>
      </p:sp>
      <p:sp>
        <p:nvSpPr>
          <p:cNvPr id="6" name="SMARTInkShape-12"/>
          <p:cNvSpPr/>
          <p:nvPr/>
        </p:nvSpPr>
        <p:spPr>
          <a:xfrm>
            <a:off x="1205508" y="3911239"/>
            <a:ext cx="2794993" cy="241024"/>
          </a:xfrm>
          <a:custGeom>
            <a:avLst/>
            <a:gdLst/>
            <a:ahLst/>
            <a:cxnLst/>
            <a:rect l="0" t="0" r="0" b="0"/>
            <a:pathLst>
              <a:path w="2794993" h="241024">
                <a:moveTo>
                  <a:pt x="0" y="80331"/>
                </a:moveTo>
                <a:lnTo>
                  <a:pt x="0" y="75187"/>
                </a:lnTo>
                <a:lnTo>
                  <a:pt x="0" y="118865"/>
                </a:lnTo>
                <a:lnTo>
                  <a:pt x="0" y="160651"/>
                </a:lnTo>
                <a:lnTo>
                  <a:pt x="0" y="163644"/>
                </a:lnTo>
                <a:lnTo>
                  <a:pt x="2646" y="169614"/>
                </a:lnTo>
                <a:lnTo>
                  <a:pt x="4740" y="172595"/>
                </a:lnTo>
                <a:lnTo>
                  <a:pt x="7688" y="186272"/>
                </a:lnTo>
                <a:lnTo>
                  <a:pt x="9676" y="201542"/>
                </a:lnTo>
                <a:lnTo>
                  <a:pt x="15949" y="214113"/>
                </a:lnTo>
                <a:lnTo>
                  <a:pt x="17482" y="221410"/>
                </a:lnTo>
                <a:lnTo>
                  <a:pt x="23921" y="229981"/>
                </a:lnTo>
                <a:lnTo>
                  <a:pt x="25515" y="235478"/>
                </a:lnTo>
                <a:lnTo>
                  <a:pt x="26932" y="237340"/>
                </a:lnTo>
                <a:lnTo>
                  <a:pt x="31152" y="239410"/>
                </a:lnTo>
                <a:lnTo>
                  <a:pt x="51850" y="241023"/>
                </a:lnTo>
                <a:lnTo>
                  <a:pt x="79980" y="230040"/>
                </a:lnTo>
                <a:lnTo>
                  <a:pt x="86148" y="226244"/>
                </a:lnTo>
                <a:lnTo>
                  <a:pt x="95199" y="223114"/>
                </a:lnTo>
                <a:lnTo>
                  <a:pt x="139070" y="190440"/>
                </a:lnTo>
                <a:lnTo>
                  <a:pt x="180673" y="152320"/>
                </a:lnTo>
                <a:lnTo>
                  <a:pt x="225308" y="127978"/>
                </a:lnTo>
                <a:lnTo>
                  <a:pt x="269917" y="98191"/>
                </a:lnTo>
                <a:lnTo>
                  <a:pt x="283705" y="91907"/>
                </a:lnTo>
                <a:lnTo>
                  <a:pt x="323509" y="80951"/>
                </a:lnTo>
                <a:lnTo>
                  <a:pt x="364785" y="80342"/>
                </a:lnTo>
                <a:lnTo>
                  <a:pt x="373132" y="82982"/>
                </a:lnTo>
                <a:lnTo>
                  <a:pt x="380149" y="86470"/>
                </a:lnTo>
                <a:lnTo>
                  <a:pt x="389677" y="89426"/>
                </a:lnTo>
                <a:lnTo>
                  <a:pt x="431601" y="127967"/>
                </a:lnTo>
                <a:lnTo>
                  <a:pt x="475919" y="169628"/>
                </a:lnTo>
                <a:lnTo>
                  <a:pt x="499511" y="184842"/>
                </a:lnTo>
                <a:lnTo>
                  <a:pt x="505770" y="187304"/>
                </a:lnTo>
                <a:lnTo>
                  <a:pt x="526837" y="202865"/>
                </a:lnTo>
                <a:lnTo>
                  <a:pt x="532798" y="205236"/>
                </a:lnTo>
                <a:lnTo>
                  <a:pt x="542724" y="211157"/>
                </a:lnTo>
                <a:lnTo>
                  <a:pt x="578849" y="214155"/>
                </a:lnTo>
                <a:lnTo>
                  <a:pt x="587334" y="211577"/>
                </a:lnTo>
                <a:lnTo>
                  <a:pt x="595404" y="208116"/>
                </a:lnTo>
                <a:lnTo>
                  <a:pt x="632392" y="200714"/>
                </a:lnTo>
                <a:lnTo>
                  <a:pt x="676083" y="175538"/>
                </a:lnTo>
                <a:lnTo>
                  <a:pt x="720674" y="151767"/>
                </a:lnTo>
                <a:lnTo>
                  <a:pt x="762246" y="126964"/>
                </a:lnTo>
                <a:lnTo>
                  <a:pt x="779932" y="113882"/>
                </a:lnTo>
                <a:lnTo>
                  <a:pt x="796748" y="107140"/>
                </a:lnTo>
                <a:lnTo>
                  <a:pt x="809447" y="95440"/>
                </a:lnTo>
                <a:lnTo>
                  <a:pt x="845838" y="79909"/>
                </a:lnTo>
                <a:lnTo>
                  <a:pt x="864477" y="68342"/>
                </a:lnTo>
                <a:lnTo>
                  <a:pt x="903512" y="54936"/>
                </a:lnTo>
                <a:lnTo>
                  <a:pt x="944931" y="53579"/>
                </a:lnTo>
                <a:lnTo>
                  <a:pt x="953435" y="56204"/>
                </a:lnTo>
                <a:lnTo>
                  <a:pt x="960522" y="59686"/>
                </a:lnTo>
                <a:lnTo>
                  <a:pt x="970090" y="62639"/>
                </a:lnTo>
                <a:lnTo>
                  <a:pt x="989187" y="76639"/>
                </a:lnTo>
                <a:lnTo>
                  <a:pt x="1007188" y="82247"/>
                </a:lnTo>
                <a:lnTo>
                  <a:pt x="1038788" y="110130"/>
                </a:lnTo>
                <a:lnTo>
                  <a:pt x="1074539" y="154637"/>
                </a:lnTo>
                <a:lnTo>
                  <a:pt x="1104305" y="183517"/>
                </a:lnTo>
                <a:lnTo>
                  <a:pt x="1116211" y="189349"/>
                </a:lnTo>
                <a:lnTo>
                  <a:pt x="1122164" y="193276"/>
                </a:lnTo>
                <a:lnTo>
                  <a:pt x="1153665" y="203983"/>
                </a:lnTo>
                <a:lnTo>
                  <a:pt x="1180345" y="205227"/>
                </a:lnTo>
                <a:lnTo>
                  <a:pt x="1223546" y="194319"/>
                </a:lnTo>
                <a:lnTo>
                  <a:pt x="1238634" y="186866"/>
                </a:lnTo>
                <a:lnTo>
                  <a:pt x="1242475" y="184096"/>
                </a:lnTo>
                <a:lnTo>
                  <a:pt x="1252033" y="181019"/>
                </a:lnTo>
                <a:lnTo>
                  <a:pt x="1268572" y="176641"/>
                </a:lnTo>
                <a:lnTo>
                  <a:pt x="1309720" y="157610"/>
                </a:lnTo>
                <a:lnTo>
                  <a:pt x="1350149" y="132164"/>
                </a:lnTo>
                <a:lnTo>
                  <a:pt x="1389687" y="113182"/>
                </a:lnTo>
                <a:lnTo>
                  <a:pt x="1431705" y="84142"/>
                </a:lnTo>
                <a:lnTo>
                  <a:pt x="1471662" y="59528"/>
                </a:lnTo>
                <a:lnTo>
                  <a:pt x="1512166" y="38661"/>
                </a:lnTo>
                <a:lnTo>
                  <a:pt x="1529974" y="30722"/>
                </a:lnTo>
                <a:lnTo>
                  <a:pt x="1559721" y="22536"/>
                </a:lnTo>
                <a:lnTo>
                  <a:pt x="1577395" y="12618"/>
                </a:lnTo>
                <a:lnTo>
                  <a:pt x="1617595" y="1351"/>
                </a:lnTo>
                <a:lnTo>
                  <a:pt x="1659298" y="0"/>
                </a:lnTo>
                <a:lnTo>
                  <a:pt x="1675888" y="963"/>
                </a:lnTo>
                <a:lnTo>
                  <a:pt x="1717391" y="15778"/>
                </a:lnTo>
                <a:lnTo>
                  <a:pt x="1729468" y="23060"/>
                </a:lnTo>
                <a:lnTo>
                  <a:pt x="1748177" y="28669"/>
                </a:lnTo>
                <a:lnTo>
                  <a:pt x="1787978" y="53592"/>
                </a:lnTo>
                <a:lnTo>
                  <a:pt x="1832202" y="83309"/>
                </a:lnTo>
                <a:lnTo>
                  <a:pt x="1841557" y="86615"/>
                </a:lnTo>
                <a:lnTo>
                  <a:pt x="1863731" y="93479"/>
                </a:lnTo>
                <a:lnTo>
                  <a:pt x="1881083" y="103397"/>
                </a:lnTo>
                <a:lnTo>
                  <a:pt x="1920051" y="113970"/>
                </a:lnTo>
                <a:lnTo>
                  <a:pt x="1948678" y="116768"/>
                </a:lnTo>
                <a:lnTo>
                  <a:pt x="1966397" y="123064"/>
                </a:lnTo>
                <a:lnTo>
                  <a:pt x="2006312" y="124867"/>
                </a:lnTo>
                <a:lnTo>
                  <a:pt x="2047881" y="115879"/>
                </a:lnTo>
                <a:lnTo>
                  <a:pt x="2089547" y="105074"/>
                </a:lnTo>
                <a:lnTo>
                  <a:pt x="2128271" y="93853"/>
                </a:lnTo>
                <a:lnTo>
                  <a:pt x="2153528" y="82798"/>
                </a:lnTo>
                <a:lnTo>
                  <a:pt x="2170350" y="78416"/>
                </a:lnTo>
                <a:lnTo>
                  <a:pt x="2211611" y="59383"/>
                </a:lnTo>
                <a:lnTo>
                  <a:pt x="2229266" y="48559"/>
                </a:lnTo>
                <a:lnTo>
                  <a:pt x="2256602" y="40392"/>
                </a:lnTo>
                <a:lnTo>
                  <a:pt x="2273983" y="30476"/>
                </a:lnTo>
                <a:lnTo>
                  <a:pt x="2292850" y="24843"/>
                </a:lnTo>
                <a:lnTo>
                  <a:pt x="2296519" y="22503"/>
                </a:lnTo>
                <a:lnTo>
                  <a:pt x="2336332" y="9802"/>
                </a:lnTo>
                <a:lnTo>
                  <a:pt x="2351449" y="9014"/>
                </a:lnTo>
                <a:lnTo>
                  <a:pt x="2357422" y="6301"/>
                </a:lnTo>
                <a:lnTo>
                  <a:pt x="2360403" y="4189"/>
                </a:lnTo>
                <a:lnTo>
                  <a:pt x="2363383" y="3773"/>
                </a:lnTo>
                <a:lnTo>
                  <a:pt x="2390179" y="9714"/>
                </a:lnTo>
                <a:lnTo>
                  <a:pt x="2402086" y="15927"/>
                </a:lnTo>
                <a:lnTo>
                  <a:pt x="2405062" y="16560"/>
                </a:lnTo>
                <a:lnTo>
                  <a:pt x="2407047" y="17973"/>
                </a:lnTo>
                <a:lnTo>
                  <a:pt x="2408370" y="19908"/>
                </a:lnTo>
                <a:lnTo>
                  <a:pt x="2409252" y="22190"/>
                </a:lnTo>
                <a:lnTo>
                  <a:pt x="2410832" y="23711"/>
                </a:lnTo>
                <a:lnTo>
                  <a:pt x="2420497" y="28798"/>
                </a:lnTo>
                <a:lnTo>
                  <a:pt x="2449720" y="56554"/>
                </a:lnTo>
                <a:lnTo>
                  <a:pt x="2453022" y="62487"/>
                </a:lnTo>
                <a:lnTo>
                  <a:pt x="2455482" y="68432"/>
                </a:lnTo>
                <a:lnTo>
                  <a:pt x="2497342" y="113074"/>
                </a:lnTo>
                <a:lnTo>
                  <a:pt x="2515196" y="129941"/>
                </a:lnTo>
                <a:lnTo>
                  <a:pt x="2527101" y="135771"/>
                </a:lnTo>
                <a:lnTo>
                  <a:pt x="2533055" y="139698"/>
                </a:lnTo>
                <a:lnTo>
                  <a:pt x="2541984" y="141908"/>
                </a:lnTo>
                <a:lnTo>
                  <a:pt x="2547937" y="142426"/>
                </a:lnTo>
                <a:lnTo>
                  <a:pt x="2553890" y="145301"/>
                </a:lnTo>
                <a:lnTo>
                  <a:pt x="2559844" y="148894"/>
                </a:lnTo>
                <a:lnTo>
                  <a:pt x="2569765" y="150917"/>
                </a:lnTo>
                <a:lnTo>
                  <a:pt x="2601148" y="151735"/>
                </a:lnTo>
                <a:lnTo>
                  <a:pt x="2630432" y="142672"/>
                </a:lnTo>
                <a:lnTo>
                  <a:pt x="2643019" y="135934"/>
                </a:lnTo>
                <a:lnTo>
                  <a:pt x="2668100" y="131441"/>
                </a:lnTo>
                <a:lnTo>
                  <a:pt x="2675095" y="127852"/>
                </a:lnTo>
                <a:lnTo>
                  <a:pt x="2684612" y="124839"/>
                </a:lnTo>
                <a:lnTo>
                  <a:pt x="2708834" y="110815"/>
                </a:lnTo>
                <a:lnTo>
                  <a:pt x="2719744" y="107223"/>
                </a:lnTo>
                <a:lnTo>
                  <a:pt x="2729260" y="101308"/>
                </a:lnTo>
                <a:lnTo>
                  <a:pt x="2738364" y="98122"/>
                </a:lnTo>
                <a:lnTo>
                  <a:pt x="2759269" y="82799"/>
                </a:lnTo>
                <a:lnTo>
                  <a:pt x="2774155" y="80656"/>
                </a:lnTo>
                <a:lnTo>
                  <a:pt x="2780109" y="80476"/>
                </a:lnTo>
                <a:lnTo>
                  <a:pt x="2794992" y="7140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3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71316"/>
            <a:ext cx="7024744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err="1" smtClean="0">
                <a:latin typeface="+mn-lt"/>
              </a:rPr>
              <a:t>Protists</a:t>
            </a:r>
            <a:endParaRPr lang="en-US" b="1" dirty="0" smtClean="0">
              <a:latin typeface="+mn-lt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6777317" cy="384125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3200" dirty="0" smtClean="0"/>
              <a:t>Eukaryotic</a:t>
            </a:r>
          </a:p>
          <a:p>
            <a:pPr eaLnBrk="1" hangingPunct="1"/>
            <a:r>
              <a:rPr lang="en-US" sz="3200" dirty="0" err="1" smtClean="0"/>
              <a:t>Uni</a:t>
            </a:r>
            <a:r>
              <a:rPr lang="en-US" sz="3200" dirty="0" smtClean="0"/>
              <a:t>- &amp; multi-cellular</a:t>
            </a:r>
          </a:p>
          <a:p>
            <a:pPr eaLnBrk="1" hangingPunct="1"/>
            <a:r>
              <a:rPr lang="en-US" sz="3200" dirty="0" smtClean="0"/>
              <a:t>Auto- &amp; hetero-trophic</a:t>
            </a:r>
          </a:p>
          <a:p>
            <a:pPr eaLnBrk="1" hangingPunct="1"/>
            <a:r>
              <a:rPr lang="en-US" sz="3200" dirty="0" smtClean="0"/>
              <a:t>Lack complex organ </a:t>
            </a:r>
          </a:p>
          <a:p>
            <a:pPr marL="68580" indent="0" eaLnBrk="1" hangingPunct="1">
              <a:buNone/>
            </a:pPr>
            <a:r>
              <a:rPr lang="en-US" sz="3200" dirty="0"/>
              <a:t> </a:t>
            </a:r>
            <a:r>
              <a:rPr lang="en-US" sz="3200" dirty="0" smtClean="0"/>
              <a:t>  systems</a:t>
            </a:r>
          </a:p>
          <a:p>
            <a:pPr eaLnBrk="1" hangingPunct="1"/>
            <a:r>
              <a:rPr lang="en-US" sz="3200" dirty="0" smtClean="0"/>
              <a:t>Live in moist environments</a:t>
            </a:r>
          </a:p>
          <a:p>
            <a:pPr eaLnBrk="1" hangingPunct="1"/>
            <a:r>
              <a:rPr lang="en-US" sz="3200" dirty="0" smtClean="0"/>
              <a:t>Algae, slime molds, protozoa</a:t>
            </a:r>
          </a:p>
        </p:txBody>
      </p:sp>
      <p:pic>
        <p:nvPicPr>
          <p:cNvPr id="11268" name="Picture 4" descr="sh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57200"/>
            <a:ext cx="3276600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paracu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2362247"/>
            <a:ext cx="2305050" cy="205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1000"/>
            <a:ext cx="14478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065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754" y="5105400"/>
            <a:ext cx="8153400" cy="762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How would you “group” these diverse shells?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" y="304800"/>
            <a:ext cx="9220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9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19056" y="313509"/>
            <a:ext cx="7024744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+mn-lt"/>
              </a:rPr>
              <a:t>Fungi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287409" cy="4384829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smtClean="0"/>
              <a:t>Eukaryotic</a:t>
            </a:r>
          </a:p>
          <a:p>
            <a:pPr eaLnBrk="1" hangingPunct="1"/>
            <a:r>
              <a:rPr lang="en-US" sz="3200" dirty="0" smtClean="0"/>
              <a:t>Mostly multi-</a:t>
            </a:r>
          </a:p>
          <a:p>
            <a:pPr marL="68580" indent="0" eaLnBrk="1" hangingPunct="1">
              <a:buNone/>
            </a:pPr>
            <a:r>
              <a:rPr lang="en-US" sz="3200" dirty="0"/>
              <a:t> </a:t>
            </a:r>
            <a:r>
              <a:rPr lang="en-US" sz="3200" dirty="0" smtClean="0"/>
              <a:t> cellular</a:t>
            </a:r>
          </a:p>
          <a:p>
            <a:pPr eaLnBrk="1" hangingPunct="1"/>
            <a:r>
              <a:rPr lang="en-US" sz="3200" dirty="0" smtClean="0"/>
              <a:t>Heterotrophic</a:t>
            </a:r>
          </a:p>
          <a:p>
            <a:pPr marL="68580" indent="0" eaLnBrk="1" hangingPunct="1">
              <a:buNone/>
            </a:pPr>
            <a:r>
              <a:rPr lang="en-US" sz="3200" dirty="0" smtClean="0"/>
              <a:t>(decomposers-Absorb nutrients      from organic material by secreting digestive enzymes) </a:t>
            </a:r>
          </a:p>
          <a:p>
            <a:pPr eaLnBrk="1" hangingPunct="1"/>
            <a:r>
              <a:rPr lang="en-US" sz="3200" dirty="0" smtClean="0"/>
              <a:t>Cell walls made of chitin</a:t>
            </a:r>
          </a:p>
          <a:p>
            <a:pPr eaLnBrk="1" hangingPunct="1"/>
            <a:r>
              <a:rPr lang="en-US" sz="3200" dirty="0" smtClean="0"/>
              <a:t>Mushrooms, bread mold, yeast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266700"/>
            <a:ext cx="22574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304800"/>
            <a:ext cx="21717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00600"/>
            <a:ext cx="2590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224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80956" y="315686"/>
            <a:ext cx="7024744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+mn-lt"/>
              </a:rPr>
              <a:t>Plants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1" y="1527176"/>
            <a:ext cx="6095999" cy="4305454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smtClean="0"/>
              <a:t>Eukaryotic</a:t>
            </a:r>
          </a:p>
          <a:p>
            <a:pPr eaLnBrk="1" hangingPunct="1"/>
            <a:r>
              <a:rPr lang="en-US" sz="3200" dirty="0" smtClean="0"/>
              <a:t>Multicellular</a:t>
            </a:r>
          </a:p>
          <a:p>
            <a:pPr eaLnBrk="1" hangingPunct="1"/>
            <a:r>
              <a:rPr lang="en-US" sz="3200" dirty="0" smtClean="0"/>
              <a:t>Autotrophic </a:t>
            </a:r>
          </a:p>
          <a:p>
            <a:pPr marL="68580" indent="0" eaLnBrk="1" hangingPunct="1">
              <a:buNone/>
            </a:pPr>
            <a:r>
              <a:rPr lang="en-US" sz="3200" dirty="0" smtClean="0"/>
              <a:t>(Photosynthetic) </a:t>
            </a:r>
          </a:p>
          <a:p>
            <a:pPr eaLnBrk="1" hangingPunct="1"/>
            <a:r>
              <a:rPr lang="en-US" sz="3200" dirty="0" smtClean="0"/>
              <a:t>Cell walls made of cellulose</a:t>
            </a:r>
          </a:p>
          <a:p>
            <a:pPr eaLnBrk="1" hangingPunct="1"/>
            <a:r>
              <a:rPr lang="en-US" sz="3200" dirty="0" smtClean="0"/>
              <a:t>Have organ systems</a:t>
            </a:r>
          </a:p>
          <a:p>
            <a:pPr eaLnBrk="1" hangingPunct="1"/>
            <a:r>
              <a:rPr lang="en-US" sz="3200" dirty="0" smtClean="0"/>
              <a:t>Flowering plants, moss, ferns, conifers</a:t>
            </a:r>
          </a:p>
        </p:txBody>
      </p:sp>
      <p:pic>
        <p:nvPicPr>
          <p:cNvPr id="13316" name="Picture 5" descr="1396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72000"/>
            <a:ext cx="3200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5942511" y="6169025"/>
            <a:ext cx="2971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</a:rPr>
              <a:t>Eastern Red Cedar</a:t>
            </a:r>
          </a:p>
        </p:txBody>
      </p:sp>
      <p:pic>
        <p:nvPicPr>
          <p:cNvPr id="13319" name="Picture 9" descr="100_062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8200"/>
            <a:ext cx="3860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5142411" y="3401876"/>
            <a:ext cx="1600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</a:rPr>
              <a:t>Buttonbush</a:t>
            </a:r>
          </a:p>
        </p:txBody>
      </p:sp>
    </p:spTree>
    <p:extLst>
      <p:ext uri="{BB962C8B-B14F-4D97-AF65-F5344CB8AC3E}">
        <p14:creationId xmlns:p14="http://schemas.microsoft.com/office/powerpoint/2010/main" val="2574306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024744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+mn-lt"/>
              </a:rPr>
              <a:t>Animals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3806" y="2276475"/>
            <a:ext cx="8229600" cy="45307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Eukaryotic</a:t>
            </a:r>
            <a:endParaRPr lang="en-US" sz="3200" b="1" dirty="0" smtClean="0"/>
          </a:p>
          <a:p>
            <a:pPr eaLnBrk="1" hangingPunct="1"/>
            <a:r>
              <a:rPr lang="en-US" sz="3200" dirty="0" smtClean="0"/>
              <a:t>Multicellular</a:t>
            </a:r>
            <a:endParaRPr lang="en-US" sz="3200" b="1" dirty="0" smtClean="0"/>
          </a:p>
          <a:p>
            <a:pPr eaLnBrk="1" hangingPunct="1"/>
            <a:r>
              <a:rPr lang="en-US" sz="3200" smtClean="0"/>
              <a:t>Heterotrophic</a:t>
            </a:r>
            <a:endParaRPr lang="en-US" sz="3200" b="1" dirty="0" smtClean="0"/>
          </a:p>
          <a:p>
            <a:pPr eaLnBrk="1" hangingPunct="1"/>
            <a:r>
              <a:rPr lang="en-US" sz="3200" dirty="0" smtClean="0"/>
              <a:t>Do not have cell walls</a:t>
            </a:r>
          </a:p>
          <a:p>
            <a:pPr eaLnBrk="1" hangingPunct="1"/>
            <a:r>
              <a:rPr lang="en-US" sz="3200" dirty="0" smtClean="0"/>
              <a:t>Sponges, worms, insects, reptiles, fish, amphibians, birds, mammals</a:t>
            </a:r>
          </a:p>
        </p:txBody>
      </p:sp>
      <p:pic>
        <p:nvPicPr>
          <p:cNvPr id="14340" name="Picture 6" descr="MPj043866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"/>
            <a:ext cx="27432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100_018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228600"/>
            <a:ext cx="27305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20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024744" cy="1143000"/>
          </a:xfrm>
        </p:spPr>
        <p:txBody>
          <a:bodyPr/>
          <a:lstStyle/>
          <a:p>
            <a:r>
              <a:rPr lang="en-US" dirty="0" smtClean="0"/>
              <a:t>Order Amongst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22714"/>
            <a:ext cx="7696200" cy="4724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Scientists have identified and named </a:t>
            </a:r>
            <a:r>
              <a:rPr lang="en-US" sz="3200" b="1" dirty="0" smtClean="0"/>
              <a:t>1.5 million </a:t>
            </a:r>
            <a:r>
              <a:rPr lang="en-US" sz="3200" dirty="0" smtClean="0"/>
              <a:t>species so far</a:t>
            </a:r>
          </a:p>
          <a:p>
            <a:r>
              <a:rPr lang="en-US" sz="3200" dirty="0" smtClean="0"/>
              <a:t>They estimate there are between </a:t>
            </a:r>
            <a:r>
              <a:rPr lang="en-US" sz="3200" b="1" dirty="0" smtClean="0"/>
              <a:t>2 to 100 million</a:t>
            </a:r>
            <a:r>
              <a:rPr lang="en-US" sz="3200" dirty="0" smtClean="0"/>
              <a:t> additional species that have yet to be discovered!</a:t>
            </a:r>
          </a:p>
        </p:txBody>
      </p:sp>
    </p:spTree>
    <p:extLst>
      <p:ext uri="{BB962C8B-B14F-4D97-AF65-F5344CB8AC3E}">
        <p14:creationId xmlns:p14="http://schemas.microsoft.com/office/powerpoint/2010/main" val="43870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024744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n-lt"/>
              </a:rPr>
              <a:t>Domains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848600" cy="4384829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smtClean="0"/>
              <a:t>An even more general classification taxa than kingdoms</a:t>
            </a:r>
          </a:p>
          <a:p>
            <a:pPr eaLnBrk="1" hangingPunct="1"/>
            <a:r>
              <a:rPr lang="en-US" sz="3200" dirty="0" smtClean="0"/>
              <a:t>Proposed by Carl </a:t>
            </a:r>
            <a:r>
              <a:rPr lang="en-US" sz="3200" dirty="0" err="1" smtClean="0"/>
              <a:t>Woese</a:t>
            </a:r>
            <a:r>
              <a:rPr lang="en-US" sz="3200" dirty="0" smtClean="0"/>
              <a:t>, 1990s</a:t>
            </a:r>
          </a:p>
          <a:p>
            <a:pPr eaLnBrk="1" hangingPunct="1"/>
            <a:r>
              <a:rPr lang="en-US" sz="3200" dirty="0" smtClean="0"/>
              <a:t>Three domains:</a:t>
            </a:r>
          </a:p>
          <a:p>
            <a:pPr lvl="1" eaLnBrk="1" hangingPunct="1"/>
            <a:r>
              <a:rPr lang="en-US" sz="3200" b="1" dirty="0" smtClean="0"/>
              <a:t>Bacteria</a:t>
            </a:r>
            <a:r>
              <a:rPr lang="en-US" sz="3200" dirty="0" smtClean="0"/>
              <a:t> (include Eubacteria)</a:t>
            </a:r>
          </a:p>
          <a:p>
            <a:pPr lvl="1" eaLnBrk="1" hangingPunct="1"/>
            <a:r>
              <a:rPr lang="en-US" sz="3200" b="1" dirty="0" err="1" smtClean="0"/>
              <a:t>Archaea</a:t>
            </a:r>
            <a:r>
              <a:rPr lang="en-US" sz="3200" dirty="0" smtClean="0"/>
              <a:t> (includes </a:t>
            </a:r>
            <a:r>
              <a:rPr lang="en-US" sz="3200" dirty="0" err="1" smtClean="0"/>
              <a:t>Archaebacteria</a:t>
            </a:r>
            <a:r>
              <a:rPr lang="en-US" sz="3200" dirty="0" smtClean="0"/>
              <a:t>)</a:t>
            </a:r>
          </a:p>
          <a:p>
            <a:pPr lvl="1" eaLnBrk="1" hangingPunct="1"/>
            <a:r>
              <a:rPr lang="en-US" sz="3200" b="1" dirty="0" err="1" smtClean="0"/>
              <a:t>Eukarya</a:t>
            </a:r>
            <a:r>
              <a:rPr lang="en-US" sz="3200" dirty="0" smtClean="0"/>
              <a:t> (includes plants, animals, fungi, protists)</a:t>
            </a:r>
          </a:p>
        </p:txBody>
      </p:sp>
    </p:spTree>
    <p:extLst>
      <p:ext uri="{BB962C8B-B14F-4D97-AF65-F5344CB8AC3E}">
        <p14:creationId xmlns:p14="http://schemas.microsoft.com/office/powerpoint/2010/main" val="18281985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8600" y="1630363"/>
            <a:ext cx="8675688" cy="3660775"/>
            <a:chOff x="403225" y="1593850"/>
            <a:chExt cx="8675688" cy="3660775"/>
          </a:xfrm>
        </p:grpSpPr>
        <p:pic>
          <p:nvPicPr>
            <p:cNvPr id="6" name="Picture 2" descr="bio_ch18_440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25" y="1593850"/>
              <a:ext cx="8675688" cy="3660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6991350" y="4089400"/>
              <a:ext cx="1033463" cy="1158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US" sz="1000" dirty="0"/>
                <a:t>Eubacteria</a:t>
              </a:r>
            </a:p>
            <a:p>
              <a:pPr>
                <a:lnSpc>
                  <a:spcPct val="117000"/>
                </a:lnSpc>
              </a:pPr>
              <a:r>
                <a:rPr lang="en-US" sz="1000" dirty="0" err="1"/>
                <a:t>Archaebacteria</a:t>
              </a:r>
              <a:endParaRPr lang="en-US" sz="1000" dirty="0"/>
            </a:p>
            <a:p>
              <a:pPr>
                <a:lnSpc>
                  <a:spcPct val="117000"/>
                </a:lnSpc>
              </a:pPr>
              <a:r>
                <a:rPr lang="en-US" sz="1000" dirty="0"/>
                <a:t>Protista</a:t>
              </a:r>
            </a:p>
            <a:p>
              <a:pPr>
                <a:lnSpc>
                  <a:spcPct val="117000"/>
                </a:lnSpc>
              </a:pPr>
              <a:r>
                <a:rPr lang="en-US" sz="1000" dirty="0"/>
                <a:t>Plantae</a:t>
              </a:r>
            </a:p>
            <a:p>
              <a:pPr>
                <a:lnSpc>
                  <a:spcPct val="117000"/>
                </a:lnSpc>
              </a:pPr>
              <a:r>
                <a:rPr lang="en-US" sz="1000" dirty="0"/>
                <a:t>Fungi</a:t>
              </a:r>
            </a:p>
            <a:p>
              <a:pPr>
                <a:lnSpc>
                  <a:spcPct val="117000"/>
                </a:lnSpc>
              </a:pPr>
              <a:r>
                <a:rPr lang="en-US" sz="1000" dirty="0"/>
                <a:t>Animalia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3997325" y="2579688"/>
              <a:ext cx="1200150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9pPr>
            </a:lstStyle>
            <a:p>
              <a:pPr algn="ctr"/>
              <a:r>
                <a:rPr lang="en-US" sz="1400" b="1"/>
                <a:t>DOMAIN EUKARYA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733425" y="1804988"/>
              <a:ext cx="1200150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9pPr>
            </a:lstStyle>
            <a:p>
              <a:pPr algn="ctr"/>
              <a:r>
                <a:rPr lang="en-US" sz="1400" b="1" dirty="0"/>
                <a:t>DOMAIN ARCHAEA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403225" y="4344988"/>
              <a:ext cx="1200150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9pPr>
            </a:lstStyle>
            <a:p>
              <a:pPr algn="ctr"/>
              <a:r>
                <a:rPr lang="en-US" sz="1400" b="1" dirty="0"/>
                <a:t>DOMAIN BACTERIA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051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"/>
          <p:cNvGrpSpPr>
            <a:grpSpLocks/>
          </p:cNvGrpSpPr>
          <p:nvPr/>
        </p:nvGrpSpPr>
        <p:grpSpPr bwMode="auto">
          <a:xfrm>
            <a:off x="687387" y="2305843"/>
            <a:ext cx="7748588" cy="4049713"/>
            <a:chOff x="800100" y="1530350"/>
            <a:chExt cx="7748588" cy="4049713"/>
          </a:xfrm>
        </p:grpSpPr>
        <p:pic>
          <p:nvPicPr>
            <p:cNvPr id="19462" name="Picture 2" descr="bio_ch18_4377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0" y="1530350"/>
              <a:ext cx="7748588" cy="404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3" name="Text Box 3"/>
            <p:cNvSpPr txBox="1">
              <a:spLocks noChangeArrowheads="1"/>
            </p:cNvSpPr>
            <p:nvPr/>
          </p:nvSpPr>
          <p:spPr bwMode="auto">
            <a:xfrm>
              <a:off x="1011238" y="1865313"/>
              <a:ext cx="1073150" cy="3405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9pPr>
            </a:lstStyle>
            <a:p>
              <a:pPr algn="ctr">
                <a:lnSpc>
                  <a:spcPct val="105000"/>
                </a:lnSpc>
              </a:pPr>
              <a:r>
                <a:rPr lang="en-US" sz="1000" b="1"/>
                <a:t>DOMAIN</a:t>
              </a:r>
            </a:p>
            <a:p>
              <a:pPr algn="ctr">
                <a:lnSpc>
                  <a:spcPct val="105000"/>
                </a:lnSpc>
              </a:pPr>
              <a:endParaRPr lang="en-US" sz="1000" b="1"/>
            </a:p>
            <a:p>
              <a:pPr algn="ctr">
                <a:lnSpc>
                  <a:spcPct val="105000"/>
                </a:lnSpc>
              </a:pPr>
              <a:r>
                <a:rPr lang="en-US" sz="1000" b="1"/>
                <a:t>KINGDOM</a:t>
              </a:r>
            </a:p>
            <a:p>
              <a:pPr algn="ctr">
                <a:lnSpc>
                  <a:spcPct val="105000"/>
                </a:lnSpc>
              </a:pPr>
              <a:endParaRPr lang="en-US" sz="1000" b="1"/>
            </a:p>
            <a:p>
              <a:pPr algn="ctr">
                <a:lnSpc>
                  <a:spcPct val="105000"/>
                </a:lnSpc>
              </a:pPr>
              <a:r>
                <a:rPr lang="en-US" sz="1000" b="1"/>
                <a:t>CELL TYPE</a:t>
              </a:r>
            </a:p>
            <a:p>
              <a:pPr algn="ctr">
                <a:lnSpc>
                  <a:spcPct val="105000"/>
                </a:lnSpc>
              </a:pPr>
              <a:endParaRPr lang="en-US" sz="1000" b="1"/>
            </a:p>
            <a:p>
              <a:pPr algn="ctr">
                <a:lnSpc>
                  <a:spcPct val="105000"/>
                </a:lnSpc>
              </a:pPr>
              <a:r>
                <a:rPr lang="en-US" sz="1000" b="1"/>
                <a:t>CELL STRUCTURES</a:t>
              </a:r>
            </a:p>
            <a:p>
              <a:pPr algn="ctr">
                <a:lnSpc>
                  <a:spcPct val="105000"/>
                </a:lnSpc>
              </a:pPr>
              <a:endParaRPr lang="en-US" sz="1000" b="1"/>
            </a:p>
            <a:p>
              <a:pPr algn="ctr">
                <a:lnSpc>
                  <a:spcPct val="105000"/>
                </a:lnSpc>
              </a:pPr>
              <a:endParaRPr lang="en-US" sz="1000" b="1"/>
            </a:p>
            <a:p>
              <a:pPr algn="ctr">
                <a:lnSpc>
                  <a:spcPct val="105000"/>
                </a:lnSpc>
              </a:pPr>
              <a:endParaRPr lang="en-US" sz="1000" b="1"/>
            </a:p>
            <a:p>
              <a:pPr algn="ctr">
                <a:lnSpc>
                  <a:spcPct val="105000"/>
                </a:lnSpc>
              </a:pPr>
              <a:r>
                <a:rPr lang="en-US" sz="1000" b="1"/>
                <a:t>NUMBER OF CELLS</a:t>
              </a:r>
            </a:p>
            <a:p>
              <a:pPr algn="ctr">
                <a:lnSpc>
                  <a:spcPct val="105000"/>
                </a:lnSpc>
              </a:pPr>
              <a:endParaRPr lang="en-US" sz="1000" b="1"/>
            </a:p>
            <a:p>
              <a:pPr algn="ctr">
                <a:lnSpc>
                  <a:spcPct val="105000"/>
                </a:lnSpc>
              </a:pPr>
              <a:endParaRPr lang="en-US" sz="1000" b="1"/>
            </a:p>
            <a:p>
              <a:pPr algn="ctr">
                <a:lnSpc>
                  <a:spcPct val="130000"/>
                </a:lnSpc>
              </a:pPr>
              <a:endParaRPr lang="en-US" sz="1000" b="1"/>
            </a:p>
            <a:p>
              <a:pPr algn="ctr">
                <a:lnSpc>
                  <a:spcPct val="105000"/>
                </a:lnSpc>
              </a:pPr>
              <a:r>
                <a:rPr lang="en-US" sz="1000" b="1"/>
                <a:t>MODE OF NUTRITION</a:t>
              </a:r>
            </a:p>
            <a:p>
              <a:pPr algn="ctr">
                <a:lnSpc>
                  <a:spcPct val="150000"/>
                </a:lnSpc>
              </a:pPr>
              <a:endParaRPr lang="en-US" sz="1000" b="1"/>
            </a:p>
            <a:p>
              <a:pPr algn="ctr">
                <a:lnSpc>
                  <a:spcPct val="105000"/>
                </a:lnSpc>
              </a:pPr>
              <a:r>
                <a:rPr lang="en-US" sz="1000" b="1"/>
                <a:t>EXAMPLES</a:t>
              </a:r>
            </a:p>
          </p:txBody>
        </p:sp>
        <p:sp>
          <p:nvSpPr>
            <p:cNvPr id="19464" name="Text Box 4"/>
            <p:cNvSpPr txBox="1">
              <a:spLocks noChangeArrowheads="1"/>
            </p:cNvSpPr>
            <p:nvPr/>
          </p:nvSpPr>
          <p:spPr bwMode="auto">
            <a:xfrm>
              <a:off x="2130425" y="1865313"/>
              <a:ext cx="1104900" cy="3419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9pPr>
            </a:lstStyle>
            <a:p>
              <a:pPr algn="ctr">
                <a:lnSpc>
                  <a:spcPct val="105000"/>
                </a:lnSpc>
              </a:pPr>
              <a:r>
                <a:rPr lang="en-US" sz="1000" b="1" dirty="0"/>
                <a:t>Bacteria</a:t>
              </a:r>
            </a:p>
            <a:p>
              <a:pPr algn="ctr">
                <a:lnSpc>
                  <a:spcPct val="105000"/>
                </a:lnSpc>
              </a:pPr>
              <a:endParaRPr lang="en-US" sz="1000" b="1" dirty="0"/>
            </a:p>
            <a:p>
              <a:pPr algn="ctr">
                <a:lnSpc>
                  <a:spcPct val="105000"/>
                </a:lnSpc>
              </a:pPr>
              <a:r>
                <a:rPr lang="en-US" sz="1000" b="1" dirty="0"/>
                <a:t>Eubacteria</a:t>
              </a:r>
            </a:p>
            <a:p>
              <a:pPr algn="ctr">
                <a:lnSpc>
                  <a:spcPct val="105000"/>
                </a:lnSpc>
              </a:pPr>
              <a:endParaRPr lang="en-US" sz="1000" b="1" dirty="0"/>
            </a:p>
            <a:p>
              <a:pPr>
                <a:lnSpc>
                  <a:spcPct val="105000"/>
                </a:lnSpc>
              </a:pPr>
              <a:r>
                <a:rPr lang="en-US" sz="1000" dirty="0"/>
                <a:t>Prokaryote</a:t>
              </a:r>
            </a:p>
            <a:p>
              <a:pPr>
                <a:lnSpc>
                  <a:spcPct val="50000"/>
                </a:lnSpc>
              </a:pPr>
              <a:endParaRPr lang="en-US" sz="1000" dirty="0"/>
            </a:p>
            <a:p>
              <a:pPr>
                <a:lnSpc>
                  <a:spcPct val="105000"/>
                </a:lnSpc>
              </a:pPr>
              <a:r>
                <a:rPr lang="en-US" sz="1000" dirty="0"/>
                <a:t>Cell walls with peptidoglycan</a:t>
              </a:r>
            </a:p>
            <a:p>
              <a:pPr>
                <a:lnSpc>
                  <a:spcPct val="105000"/>
                </a:lnSpc>
              </a:pPr>
              <a:endParaRPr lang="en-US" sz="1000" dirty="0"/>
            </a:p>
            <a:p>
              <a:pPr>
                <a:lnSpc>
                  <a:spcPct val="105000"/>
                </a:lnSpc>
              </a:pPr>
              <a:endParaRPr lang="en-US" sz="1000" dirty="0"/>
            </a:p>
            <a:p>
              <a:pPr>
                <a:lnSpc>
                  <a:spcPct val="105000"/>
                </a:lnSpc>
              </a:pPr>
              <a:endParaRPr lang="en-US" sz="1000" dirty="0"/>
            </a:p>
            <a:p>
              <a:pPr>
                <a:lnSpc>
                  <a:spcPct val="105000"/>
                </a:lnSpc>
              </a:pPr>
              <a:endParaRPr lang="en-US" sz="1000" dirty="0"/>
            </a:p>
            <a:p>
              <a:pPr>
                <a:lnSpc>
                  <a:spcPct val="105000"/>
                </a:lnSpc>
              </a:pPr>
              <a:r>
                <a:rPr lang="en-US" sz="1000" dirty="0"/>
                <a:t>Unicellular</a:t>
              </a:r>
            </a:p>
            <a:p>
              <a:endParaRPr lang="en-US" sz="1000" dirty="0"/>
            </a:p>
            <a:p>
              <a:endParaRPr lang="en-US" sz="1000" dirty="0"/>
            </a:p>
            <a:p>
              <a:endParaRPr lang="en-US" sz="1000" dirty="0"/>
            </a:p>
            <a:p>
              <a:endParaRPr lang="en-US" sz="1000" dirty="0"/>
            </a:p>
            <a:p>
              <a:pPr>
                <a:lnSpc>
                  <a:spcPct val="105000"/>
                </a:lnSpc>
              </a:pPr>
              <a:r>
                <a:rPr lang="en-US" sz="1000" dirty="0"/>
                <a:t>Autotroph or heterotroph</a:t>
              </a:r>
            </a:p>
            <a:p>
              <a:pPr>
                <a:lnSpc>
                  <a:spcPct val="50000"/>
                </a:lnSpc>
              </a:pPr>
              <a:endParaRPr lang="en-US" sz="1000" dirty="0"/>
            </a:p>
            <a:p>
              <a:pPr>
                <a:lnSpc>
                  <a:spcPct val="105000"/>
                </a:lnSpc>
              </a:pPr>
              <a:r>
                <a:rPr lang="en-US" sz="1000" i="1" dirty="0"/>
                <a:t>Streptococcus, Escherichia coli</a:t>
              </a:r>
            </a:p>
          </p:txBody>
        </p:sp>
        <p:sp>
          <p:nvSpPr>
            <p:cNvPr id="19465" name="Text Box 5"/>
            <p:cNvSpPr txBox="1">
              <a:spLocks noChangeArrowheads="1"/>
            </p:cNvSpPr>
            <p:nvPr/>
          </p:nvSpPr>
          <p:spPr bwMode="auto">
            <a:xfrm>
              <a:off x="3173413" y="1865313"/>
              <a:ext cx="1127125" cy="3419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9pPr>
            </a:lstStyle>
            <a:p>
              <a:pPr algn="ctr">
                <a:lnSpc>
                  <a:spcPct val="105000"/>
                </a:lnSpc>
              </a:pPr>
              <a:r>
                <a:rPr lang="en-US" sz="1000" b="1" dirty="0" err="1"/>
                <a:t>Archaea</a:t>
              </a:r>
              <a:endParaRPr lang="en-US" sz="1000" b="1" dirty="0"/>
            </a:p>
            <a:p>
              <a:pPr algn="ctr">
                <a:lnSpc>
                  <a:spcPct val="105000"/>
                </a:lnSpc>
              </a:pPr>
              <a:endParaRPr lang="en-US" sz="1000" b="1" dirty="0"/>
            </a:p>
            <a:p>
              <a:pPr algn="ctr">
                <a:lnSpc>
                  <a:spcPct val="105000"/>
                </a:lnSpc>
              </a:pPr>
              <a:r>
                <a:rPr lang="en-US" sz="1000" b="1" dirty="0" err="1"/>
                <a:t>Archaebacteria</a:t>
              </a:r>
              <a:endParaRPr lang="en-US" sz="1000" b="1" dirty="0"/>
            </a:p>
            <a:p>
              <a:pPr algn="ctr">
                <a:lnSpc>
                  <a:spcPct val="105000"/>
                </a:lnSpc>
              </a:pPr>
              <a:endParaRPr lang="en-US" sz="1000" b="1" dirty="0"/>
            </a:p>
            <a:p>
              <a:pPr>
                <a:lnSpc>
                  <a:spcPct val="105000"/>
                </a:lnSpc>
              </a:pPr>
              <a:r>
                <a:rPr lang="en-US" sz="1000" dirty="0"/>
                <a:t>Prokaryote</a:t>
              </a:r>
            </a:p>
            <a:p>
              <a:pPr>
                <a:lnSpc>
                  <a:spcPct val="50000"/>
                </a:lnSpc>
              </a:pPr>
              <a:endParaRPr lang="en-US" sz="1000" dirty="0"/>
            </a:p>
            <a:p>
              <a:pPr>
                <a:lnSpc>
                  <a:spcPct val="105000"/>
                </a:lnSpc>
              </a:pPr>
              <a:r>
                <a:rPr lang="en-US" sz="1000" dirty="0"/>
                <a:t>Cell walls without peptidoglycan</a:t>
              </a:r>
            </a:p>
            <a:p>
              <a:pPr>
                <a:lnSpc>
                  <a:spcPct val="105000"/>
                </a:lnSpc>
              </a:pPr>
              <a:endParaRPr lang="en-US" sz="1000" dirty="0"/>
            </a:p>
            <a:p>
              <a:pPr>
                <a:lnSpc>
                  <a:spcPct val="105000"/>
                </a:lnSpc>
              </a:pPr>
              <a:endParaRPr lang="en-US" sz="1000" dirty="0"/>
            </a:p>
            <a:p>
              <a:pPr>
                <a:lnSpc>
                  <a:spcPct val="105000"/>
                </a:lnSpc>
              </a:pPr>
              <a:endParaRPr lang="en-US" sz="1000" dirty="0"/>
            </a:p>
            <a:p>
              <a:pPr>
                <a:lnSpc>
                  <a:spcPct val="105000"/>
                </a:lnSpc>
              </a:pPr>
              <a:r>
                <a:rPr lang="en-US" sz="1000" dirty="0"/>
                <a:t>Unicellular</a:t>
              </a:r>
            </a:p>
            <a:p>
              <a:endParaRPr lang="en-US" sz="1000" dirty="0"/>
            </a:p>
            <a:p>
              <a:endParaRPr lang="en-US" sz="1000" dirty="0"/>
            </a:p>
            <a:p>
              <a:endParaRPr lang="en-US" sz="1000" dirty="0"/>
            </a:p>
            <a:p>
              <a:endParaRPr lang="en-US" sz="1000" dirty="0"/>
            </a:p>
            <a:p>
              <a:pPr>
                <a:lnSpc>
                  <a:spcPct val="105000"/>
                </a:lnSpc>
              </a:pPr>
              <a:r>
                <a:rPr lang="en-US" sz="1000" dirty="0"/>
                <a:t>Autotroph or heterotroph</a:t>
              </a:r>
            </a:p>
            <a:p>
              <a:pPr>
                <a:lnSpc>
                  <a:spcPct val="50000"/>
                </a:lnSpc>
              </a:pPr>
              <a:endParaRPr lang="en-US" sz="1000" dirty="0"/>
            </a:p>
            <a:p>
              <a:pPr>
                <a:lnSpc>
                  <a:spcPct val="105000"/>
                </a:lnSpc>
              </a:pPr>
              <a:r>
                <a:rPr lang="en-US" sz="1000" dirty="0"/>
                <a:t>Methanogens, halophiles</a:t>
              </a:r>
            </a:p>
          </p:txBody>
        </p:sp>
        <p:sp>
          <p:nvSpPr>
            <p:cNvPr id="19466" name="Text Box 6"/>
            <p:cNvSpPr txBox="1">
              <a:spLocks noChangeArrowheads="1"/>
            </p:cNvSpPr>
            <p:nvPr/>
          </p:nvSpPr>
          <p:spPr bwMode="auto">
            <a:xfrm>
              <a:off x="4273550" y="1865313"/>
              <a:ext cx="1133475" cy="3714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9pPr>
            </a:lstStyle>
            <a:p>
              <a:pPr algn="ctr">
                <a:lnSpc>
                  <a:spcPct val="105000"/>
                </a:lnSpc>
              </a:pPr>
              <a:endParaRPr lang="en-US" sz="1000" b="1" dirty="0"/>
            </a:p>
            <a:p>
              <a:pPr algn="ctr">
                <a:lnSpc>
                  <a:spcPct val="105000"/>
                </a:lnSpc>
              </a:pPr>
              <a:endParaRPr lang="en-US" sz="1000" b="1" dirty="0"/>
            </a:p>
            <a:p>
              <a:pPr algn="ctr">
                <a:lnSpc>
                  <a:spcPct val="105000"/>
                </a:lnSpc>
              </a:pPr>
              <a:r>
                <a:rPr lang="en-US" sz="1000" b="1" dirty="0"/>
                <a:t>Protista</a:t>
              </a:r>
            </a:p>
            <a:p>
              <a:pPr algn="ctr">
                <a:lnSpc>
                  <a:spcPct val="105000"/>
                </a:lnSpc>
              </a:pPr>
              <a:endParaRPr lang="en-US" sz="1000" b="1" dirty="0"/>
            </a:p>
            <a:p>
              <a:pPr>
                <a:lnSpc>
                  <a:spcPct val="105000"/>
                </a:lnSpc>
              </a:pPr>
              <a:r>
                <a:rPr lang="en-US" sz="1000" dirty="0"/>
                <a:t>Eukaryote</a:t>
              </a:r>
            </a:p>
            <a:p>
              <a:pPr>
                <a:lnSpc>
                  <a:spcPct val="50000"/>
                </a:lnSpc>
              </a:pPr>
              <a:endParaRPr lang="en-US" sz="1000" dirty="0"/>
            </a:p>
            <a:p>
              <a:r>
                <a:rPr lang="en-US" sz="1000" dirty="0"/>
                <a:t>Cell walls of cellulose in some; some have chloroplasts</a:t>
              </a:r>
            </a:p>
            <a:p>
              <a:endParaRPr lang="en-US" sz="1000" dirty="0"/>
            </a:p>
            <a:p>
              <a:pPr>
                <a:lnSpc>
                  <a:spcPct val="20000"/>
                </a:lnSpc>
              </a:pPr>
              <a:endParaRPr lang="en-US" sz="1000" dirty="0"/>
            </a:p>
            <a:p>
              <a:r>
                <a:rPr lang="en-US" sz="1000" dirty="0"/>
                <a:t>Most unicellular; some colonial; some multicellular</a:t>
              </a:r>
            </a:p>
            <a:p>
              <a:endParaRPr lang="en-US" sz="1000" dirty="0"/>
            </a:p>
            <a:p>
              <a:pPr>
                <a:lnSpc>
                  <a:spcPct val="105000"/>
                </a:lnSpc>
              </a:pPr>
              <a:r>
                <a:rPr lang="en-US" sz="1000" dirty="0"/>
                <a:t>Autotroph or heterotroph</a:t>
              </a:r>
            </a:p>
            <a:p>
              <a:pPr>
                <a:lnSpc>
                  <a:spcPct val="50000"/>
                </a:lnSpc>
              </a:pPr>
              <a:endParaRPr lang="en-US" sz="1000" dirty="0"/>
            </a:p>
            <a:p>
              <a:pPr>
                <a:lnSpc>
                  <a:spcPct val="105000"/>
                </a:lnSpc>
              </a:pPr>
              <a:r>
                <a:rPr lang="en-US" sz="1000" i="1" dirty="0"/>
                <a:t>Amoeba, Paramecium, </a:t>
              </a:r>
              <a:r>
                <a:rPr lang="en-US" sz="1000" dirty="0"/>
                <a:t>slime molds, giant kelp</a:t>
              </a:r>
            </a:p>
          </p:txBody>
        </p:sp>
        <p:sp>
          <p:nvSpPr>
            <p:cNvPr id="19467" name="Text Box 7"/>
            <p:cNvSpPr txBox="1">
              <a:spLocks noChangeArrowheads="1"/>
            </p:cNvSpPr>
            <p:nvPr/>
          </p:nvSpPr>
          <p:spPr bwMode="auto">
            <a:xfrm>
              <a:off x="5321300" y="1865313"/>
              <a:ext cx="1019175" cy="337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9pPr>
            </a:lstStyle>
            <a:p>
              <a:pPr algn="ctr">
                <a:lnSpc>
                  <a:spcPct val="105000"/>
                </a:lnSpc>
              </a:pPr>
              <a:endParaRPr lang="en-US" sz="1000" b="1" dirty="0"/>
            </a:p>
            <a:p>
              <a:pPr algn="ctr">
                <a:lnSpc>
                  <a:spcPct val="105000"/>
                </a:lnSpc>
              </a:pPr>
              <a:endParaRPr lang="en-US" sz="1000" b="1" dirty="0"/>
            </a:p>
            <a:p>
              <a:pPr algn="ctr">
                <a:lnSpc>
                  <a:spcPct val="105000"/>
                </a:lnSpc>
              </a:pPr>
              <a:r>
                <a:rPr lang="en-US" sz="1000" b="1" dirty="0"/>
                <a:t>Fungi</a:t>
              </a:r>
            </a:p>
            <a:p>
              <a:pPr algn="ctr">
                <a:lnSpc>
                  <a:spcPct val="105000"/>
                </a:lnSpc>
              </a:pPr>
              <a:endParaRPr lang="en-US" sz="1000" b="1" dirty="0"/>
            </a:p>
            <a:p>
              <a:pPr>
                <a:lnSpc>
                  <a:spcPct val="105000"/>
                </a:lnSpc>
              </a:pPr>
              <a:r>
                <a:rPr lang="en-US" sz="1000" dirty="0"/>
                <a:t>Eukaryote</a:t>
              </a:r>
            </a:p>
            <a:p>
              <a:pPr>
                <a:lnSpc>
                  <a:spcPct val="50000"/>
                </a:lnSpc>
              </a:pPr>
              <a:endParaRPr lang="en-US" sz="1000" dirty="0"/>
            </a:p>
            <a:p>
              <a:r>
                <a:rPr lang="en-US" sz="1000" dirty="0"/>
                <a:t>Cell walls of chitin</a:t>
              </a:r>
            </a:p>
            <a:p>
              <a:endParaRPr lang="en-US" sz="1000" dirty="0"/>
            </a:p>
            <a:p>
              <a:endParaRPr lang="en-US" sz="1000" dirty="0"/>
            </a:p>
            <a:p>
              <a:endParaRPr lang="en-US" sz="1000" dirty="0"/>
            </a:p>
            <a:p>
              <a:endParaRPr lang="en-US" sz="1000" dirty="0"/>
            </a:p>
            <a:p>
              <a:pPr>
                <a:lnSpc>
                  <a:spcPct val="20000"/>
                </a:lnSpc>
              </a:pPr>
              <a:endParaRPr lang="en-US" sz="1000" dirty="0"/>
            </a:p>
            <a:p>
              <a:r>
                <a:rPr lang="en-US" sz="1000" dirty="0"/>
                <a:t>Most multicellular; some unicellular</a:t>
              </a:r>
            </a:p>
            <a:p>
              <a:endParaRPr lang="en-US" sz="1000" dirty="0"/>
            </a:p>
            <a:p>
              <a:pPr>
                <a:lnSpc>
                  <a:spcPct val="105000"/>
                </a:lnSpc>
              </a:pPr>
              <a:r>
                <a:rPr lang="en-US" sz="1000" dirty="0"/>
                <a:t>Heterotroph</a:t>
              </a:r>
            </a:p>
            <a:p>
              <a:pPr>
                <a:lnSpc>
                  <a:spcPct val="105000"/>
                </a:lnSpc>
              </a:pPr>
              <a:endParaRPr lang="en-US" sz="1000" dirty="0"/>
            </a:p>
            <a:p>
              <a:endParaRPr lang="en-US" sz="1000" dirty="0"/>
            </a:p>
            <a:p>
              <a:pPr>
                <a:lnSpc>
                  <a:spcPct val="75000"/>
                </a:lnSpc>
              </a:pPr>
              <a:r>
                <a:rPr lang="en-US" sz="1000" dirty="0"/>
                <a:t>Mushrooms, yeasts</a:t>
              </a:r>
            </a:p>
          </p:txBody>
        </p:sp>
        <p:sp>
          <p:nvSpPr>
            <p:cNvPr id="19468" name="Text Box 8"/>
            <p:cNvSpPr txBox="1">
              <a:spLocks noChangeArrowheads="1"/>
            </p:cNvSpPr>
            <p:nvPr/>
          </p:nvSpPr>
          <p:spPr bwMode="auto">
            <a:xfrm>
              <a:off x="6337300" y="1865313"/>
              <a:ext cx="1006475" cy="3560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9pPr>
            </a:lstStyle>
            <a:p>
              <a:pPr algn="ctr">
                <a:lnSpc>
                  <a:spcPct val="105000"/>
                </a:lnSpc>
              </a:pPr>
              <a:endParaRPr lang="en-US" sz="1000" b="1" dirty="0"/>
            </a:p>
            <a:p>
              <a:pPr algn="ctr">
                <a:lnSpc>
                  <a:spcPct val="105000"/>
                </a:lnSpc>
              </a:pPr>
              <a:endParaRPr lang="en-US" sz="1000" b="1" dirty="0"/>
            </a:p>
            <a:p>
              <a:pPr algn="ctr">
                <a:lnSpc>
                  <a:spcPct val="105000"/>
                </a:lnSpc>
              </a:pPr>
              <a:r>
                <a:rPr lang="en-US" sz="1000" b="1" dirty="0"/>
                <a:t>Plantae</a:t>
              </a:r>
            </a:p>
            <a:p>
              <a:pPr algn="ctr">
                <a:lnSpc>
                  <a:spcPct val="105000"/>
                </a:lnSpc>
              </a:pPr>
              <a:endParaRPr lang="en-US" sz="1000" b="1" dirty="0"/>
            </a:p>
            <a:p>
              <a:pPr>
                <a:lnSpc>
                  <a:spcPct val="105000"/>
                </a:lnSpc>
              </a:pPr>
              <a:r>
                <a:rPr lang="en-US" sz="1000" dirty="0"/>
                <a:t>Eukaryote</a:t>
              </a:r>
            </a:p>
            <a:p>
              <a:pPr>
                <a:lnSpc>
                  <a:spcPct val="50000"/>
                </a:lnSpc>
              </a:pPr>
              <a:endParaRPr lang="en-US" sz="1000" dirty="0"/>
            </a:p>
            <a:p>
              <a:r>
                <a:rPr lang="en-US" sz="1000" dirty="0"/>
                <a:t>Cell walls of cellulose; chloroplasts</a:t>
              </a:r>
            </a:p>
            <a:p>
              <a:endParaRPr lang="en-US" sz="1000" dirty="0"/>
            </a:p>
            <a:p>
              <a:endParaRPr lang="en-US" sz="1000" dirty="0"/>
            </a:p>
            <a:p>
              <a:endParaRPr lang="en-US" sz="1000" dirty="0"/>
            </a:p>
            <a:p>
              <a:pPr>
                <a:lnSpc>
                  <a:spcPct val="20000"/>
                </a:lnSpc>
              </a:pPr>
              <a:endParaRPr lang="en-US" sz="1000" dirty="0"/>
            </a:p>
            <a:p>
              <a:r>
                <a:rPr lang="en-US" sz="1000" dirty="0"/>
                <a:t>Multicellular</a:t>
              </a:r>
            </a:p>
            <a:p>
              <a:endParaRPr lang="en-US" sz="1000" dirty="0"/>
            </a:p>
            <a:p>
              <a:endParaRPr lang="en-US" sz="1000" dirty="0"/>
            </a:p>
            <a:p>
              <a:endParaRPr lang="en-US" sz="1000" dirty="0"/>
            </a:p>
            <a:p>
              <a:endParaRPr lang="en-US" sz="1000" dirty="0"/>
            </a:p>
            <a:p>
              <a:pPr>
                <a:lnSpc>
                  <a:spcPct val="105000"/>
                </a:lnSpc>
              </a:pPr>
              <a:r>
                <a:rPr lang="en-US" sz="1000" dirty="0"/>
                <a:t>Autotroph</a:t>
              </a:r>
            </a:p>
            <a:p>
              <a:endParaRPr lang="en-US" sz="1000" dirty="0"/>
            </a:p>
            <a:p>
              <a:pPr>
                <a:lnSpc>
                  <a:spcPct val="75000"/>
                </a:lnSpc>
              </a:pPr>
              <a:endParaRPr lang="en-US" sz="1000" dirty="0"/>
            </a:p>
            <a:p>
              <a:r>
                <a:rPr lang="en-US" sz="1000" dirty="0"/>
                <a:t>Mosses, ferns, flowering plants</a:t>
              </a:r>
            </a:p>
          </p:txBody>
        </p:sp>
        <p:sp>
          <p:nvSpPr>
            <p:cNvPr id="19469" name="Text Box 9"/>
            <p:cNvSpPr txBox="1">
              <a:spLocks noChangeArrowheads="1"/>
            </p:cNvSpPr>
            <p:nvPr/>
          </p:nvSpPr>
          <p:spPr bwMode="auto">
            <a:xfrm>
              <a:off x="7366000" y="1865313"/>
              <a:ext cx="1031875" cy="3713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9pPr>
            </a:lstStyle>
            <a:p>
              <a:pPr algn="ctr">
                <a:lnSpc>
                  <a:spcPct val="105000"/>
                </a:lnSpc>
              </a:pPr>
              <a:endParaRPr lang="en-US" sz="1000" b="1" dirty="0"/>
            </a:p>
            <a:p>
              <a:pPr algn="ctr">
                <a:lnSpc>
                  <a:spcPct val="105000"/>
                </a:lnSpc>
              </a:pPr>
              <a:endParaRPr lang="en-US" sz="1000" b="1" dirty="0"/>
            </a:p>
            <a:p>
              <a:pPr algn="ctr">
                <a:lnSpc>
                  <a:spcPct val="105000"/>
                </a:lnSpc>
              </a:pPr>
              <a:r>
                <a:rPr lang="en-US" sz="1000" b="1" dirty="0"/>
                <a:t>Animalia</a:t>
              </a:r>
            </a:p>
            <a:p>
              <a:pPr algn="ctr">
                <a:lnSpc>
                  <a:spcPct val="105000"/>
                </a:lnSpc>
              </a:pPr>
              <a:endParaRPr lang="en-US" sz="1000" b="1" dirty="0"/>
            </a:p>
            <a:p>
              <a:pPr>
                <a:lnSpc>
                  <a:spcPct val="105000"/>
                </a:lnSpc>
              </a:pPr>
              <a:r>
                <a:rPr lang="en-US" sz="1000" dirty="0"/>
                <a:t>Eukaryote</a:t>
              </a:r>
            </a:p>
            <a:p>
              <a:pPr>
                <a:lnSpc>
                  <a:spcPct val="50000"/>
                </a:lnSpc>
              </a:pPr>
              <a:endParaRPr lang="en-US" sz="1000" dirty="0"/>
            </a:p>
            <a:p>
              <a:r>
                <a:rPr lang="en-US" sz="1000" dirty="0"/>
                <a:t>No cell walls or chloroplasts</a:t>
              </a:r>
            </a:p>
            <a:p>
              <a:endParaRPr lang="en-US" sz="1000" dirty="0"/>
            </a:p>
            <a:p>
              <a:endParaRPr lang="en-US" sz="1000" dirty="0"/>
            </a:p>
            <a:p>
              <a:endParaRPr lang="en-US" sz="1000" dirty="0"/>
            </a:p>
            <a:p>
              <a:endParaRPr lang="en-US" sz="1000" dirty="0"/>
            </a:p>
            <a:p>
              <a:pPr>
                <a:lnSpc>
                  <a:spcPct val="20000"/>
                </a:lnSpc>
              </a:pPr>
              <a:endParaRPr lang="en-US" sz="1000" dirty="0"/>
            </a:p>
            <a:p>
              <a:r>
                <a:rPr lang="en-US" sz="1000" dirty="0"/>
                <a:t>Multicellular</a:t>
              </a:r>
            </a:p>
            <a:p>
              <a:endParaRPr lang="en-US" sz="1000" dirty="0"/>
            </a:p>
            <a:p>
              <a:endParaRPr lang="en-US" sz="1000" dirty="0"/>
            </a:p>
            <a:p>
              <a:endParaRPr lang="en-US" sz="1000" dirty="0"/>
            </a:p>
            <a:p>
              <a:endParaRPr lang="en-US" sz="1000" dirty="0"/>
            </a:p>
            <a:p>
              <a:pPr>
                <a:lnSpc>
                  <a:spcPct val="105000"/>
                </a:lnSpc>
              </a:pPr>
              <a:r>
                <a:rPr lang="en-US" sz="1000" dirty="0"/>
                <a:t>Heterotroph</a:t>
              </a:r>
            </a:p>
            <a:p>
              <a:endParaRPr lang="en-US" sz="1000" dirty="0"/>
            </a:p>
            <a:p>
              <a:pPr>
                <a:lnSpc>
                  <a:spcPct val="75000"/>
                </a:lnSpc>
              </a:pPr>
              <a:endParaRPr lang="en-US" sz="1000" dirty="0"/>
            </a:p>
            <a:p>
              <a:r>
                <a:rPr lang="en-US" sz="1000" dirty="0"/>
                <a:t>Sponges, worms, insects, fishes, mammals</a:t>
              </a:r>
            </a:p>
          </p:txBody>
        </p:sp>
        <p:sp>
          <p:nvSpPr>
            <p:cNvPr id="19470" name="Text Box 10"/>
            <p:cNvSpPr txBox="1">
              <a:spLocks noChangeArrowheads="1"/>
            </p:cNvSpPr>
            <p:nvPr/>
          </p:nvSpPr>
          <p:spPr bwMode="auto">
            <a:xfrm>
              <a:off x="5824538" y="1865313"/>
              <a:ext cx="1000125" cy="252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9pPr>
            </a:lstStyle>
            <a:p>
              <a:pPr algn="ctr">
                <a:lnSpc>
                  <a:spcPct val="105000"/>
                </a:lnSpc>
              </a:pPr>
              <a:r>
                <a:rPr lang="en-US" sz="1000" b="1"/>
                <a:t>Eukarya</a:t>
              </a:r>
            </a:p>
          </p:txBody>
        </p:sp>
      </p:grpSp>
      <p:sp>
        <p:nvSpPr>
          <p:cNvPr id="19459" name="Text Box 11"/>
          <p:cNvSpPr txBox="1">
            <a:spLocks noChangeArrowheads="1"/>
          </p:cNvSpPr>
          <p:nvPr/>
        </p:nvSpPr>
        <p:spPr bwMode="auto">
          <a:xfrm>
            <a:off x="3481388" y="1563688"/>
            <a:ext cx="20574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>
              <a:lnSpc>
                <a:spcPct val="105000"/>
              </a:lnSpc>
            </a:pPr>
            <a:r>
              <a:rPr lang="en-US" sz="1000" b="1" dirty="0">
                <a:solidFill>
                  <a:schemeClr val="bg1"/>
                </a:solidFill>
              </a:rPr>
              <a:t>Classification of Living Things</a:t>
            </a:r>
          </a:p>
        </p:txBody>
      </p:sp>
      <p:sp>
        <p:nvSpPr>
          <p:cNvPr id="19460" name="Text Box 12"/>
          <p:cNvSpPr txBox="1">
            <a:spLocks noChangeArrowheads="1"/>
          </p:cNvSpPr>
          <p:nvPr/>
        </p:nvSpPr>
        <p:spPr bwMode="auto">
          <a:xfrm>
            <a:off x="838200" y="762000"/>
            <a:ext cx="139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Section 18-3</a:t>
            </a: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836612" y="762000"/>
            <a:ext cx="7024744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latin typeface="+mn-lt"/>
              </a:rPr>
              <a:t>Key Characteristics of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Domains and Kingdoms</a:t>
            </a:r>
          </a:p>
        </p:txBody>
      </p:sp>
    </p:spTree>
    <p:extLst>
      <p:ext uri="{BB962C8B-B14F-4D97-AF65-F5344CB8AC3E}">
        <p14:creationId xmlns:p14="http://schemas.microsoft.com/office/powerpoint/2010/main" val="1143108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458634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n-lt"/>
              </a:rPr>
              <a:t>Invertebrates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492" y="1752600"/>
            <a:ext cx="6777317" cy="4080029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smtClean="0"/>
              <a:t>Over 95% of all animal species are </a:t>
            </a:r>
            <a:r>
              <a:rPr lang="en-US" sz="3200" b="1" dirty="0" smtClean="0"/>
              <a:t>invertebrates</a:t>
            </a:r>
            <a:r>
              <a:rPr lang="en-US" sz="3200" dirty="0" smtClean="0"/>
              <a:t>, or organisms that do NOT have a backbone (vertebral column)</a:t>
            </a:r>
          </a:p>
          <a:p>
            <a:r>
              <a:rPr lang="en-US" sz="3200" dirty="0"/>
              <a:t>Let’s look at a cladogram of </a:t>
            </a:r>
            <a:r>
              <a:rPr lang="en-US" sz="3200" b="1" dirty="0"/>
              <a:t>invertebrate</a:t>
            </a:r>
            <a:r>
              <a:rPr lang="en-US" sz="3200" dirty="0"/>
              <a:t> animals...</a:t>
            </a:r>
          </a:p>
          <a:p>
            <a:pPr eaLnBrk="1" hangingPunct="1"/>
            <a:endParaRPr lang="en-US" sz="3200" dirty="0" smtClean="0"/>
          </a:p>
          <a:p>
            <a:pPr eaLnBrk="1" hangingPunct="1"/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3973908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38100"/>
            <a:ext cx="6553200" cy="678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4850" y="6006584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Simple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467600" y="189761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Complex</a:t>
            </a:r>
            <a:endParaRPr lang="en-US" b="1" dirty="0"/>
          </a:p>
        </p:txBody>
      </p:sp>
      <p:cxnSp>
        <p:nvCxnSpPr>
          <p:cNvPr id="7" name="Straight Arrow Connector 6"/>
          <p:cNvCxnSpPr>
            <a:stCxn id="4" idx="0"/>
          </p:cNvCxnSpPr>
          <p:nvPr/>
        </p:nvCxnSpPr>
        <p:spPr>
          <a:xfrm flipV="1">
            <a:off x="1771650" y="2286000"/>
            <a:ext cx="5695950" cy="372058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63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024744" cy="1143000"/>
          </a:xfrm>
        </p:spPr>
        <p:txBody>
          <a:bodyPr/>
          <a:lstStyle/>
          <a:p>
            <a:r>
              <a:rPr lang="en-US" dirty="0" smtClean="0"/>
              <a:t>Vertebrates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6777317" cy="4267200"/>
          </a:xfrm>
        </p:spPr>
        <p:txBody>
          <a:bodyPr>
            <a:normAutofit/>
          </a:bodyPr>
          <a:lstStyle/>
          <a:p>
            <a:r>
              <a:rPr lang="en-US" sz="3200" dirty="0"/>
              <a:t>The other 5% of animals are </a:t>
            </a:r>
            <a:r>
              <a:rPr lang="en-US" sz="3200" b="1" dirty="0"/>
              <a:t>vertebrates</a:t>
            </a:r>
            <a:r>
              <a:rPr lang="en-US" sz="3200" dirty="0"/>
              <a:t>. Most “animals” we think of (fishes, amphibians, reptiles, birds, and mammals) are in this 5% minority!</a:t>
            </a:r>
            <a:endParaRPr lang="en-US" sz="3200" dirty="0" smtClean="0"/>
          </a:p>
          <a:p>
            <a:r>
              <a:rPr lang="en-US" sz="3200" dirty="0" smtClean="0"/>
              <a:t>Let’s look at a cladogram of </a:t>
            </a:r>
            <a:r>
              <a:rPr lang="en-US" sz="3200" b="1" dirty="0" smtClean="0"/>
              <a:t>vertebrate</a:t>
            </a:r>
            <a:r>
              <a:rPr lang="en-US" sz="3200" dirty="0" smtClean="0"/>
              <a:t> animals...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802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024744" cy="1143000"/>
          </a:xfrm>
        </p:spPr>
        <p:txBody>
          <a:bodyPr/>
          <a:lstStyle/>
          <a:p>
            <a:r>
              <a:rPr lang="en-US" dirty="0" smtClean="0"/>
              <a:t>Taxonomy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772400" cy="47244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Taxonomy</a:t>
            </a:r>
            <a:r>
              <a:rPr lang="en-US" sz="3200" dirty="0" smtClean="0"/>
              <a:t> is the discipline where scientists classify organisms and assign each organism a universally accepted name.</a:t>
            </a:r>
          </a:p>
          <a:p>
            <a:r>
              <a:rPr lang="en-US" sz="3200" dirty="0" smtClean="0"/>
              <a:t>Many thinkers and scientists alike have created methods for </a:t>
            </a:r>
            <a:r>
              <a:rPr lang="en-US" sz="3200" b="1" dirty="0" smtClean="0"/>
              <a:t>classifying</a:t>
            </a:r>
            <a:r>
              <a:rPr lang="en-US" sz="3200" dirty="0" smtClean="0"/>
              <a:t> species based on certain criteria throughout time.</a:t>
            </a:r>
          </a:p>
        </p:txBody>
      </p:sp>
    </p:spTree>
    <p:extLst>
      <p:ext uri="{BB962C8B-B14F-4D97-AF65-F5344CB8AC3E}">
        <p14:creationId xmlns:p14="http://schemas.microsoft.com/office/powerpoint/2010/main" val="320458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atterns_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609600"/>
            <a:ext cx="8174037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-152399" y="-762000"/>
            <a:ext cx="9296399" cy="7315200"/>
          </a:xfrm>
          <a:prstGeom prst="ellipse">
            <a:avLst/>
          </a:prstGeom>
          <a:noFill/>
          <a:ln w="476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447800" y="-609600"/>
            <a:ext cx="7696200" cy="624840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19400" y="-457200"/>
            <a:ext cx="6172200" cy="5181600"/>
          </a:xfrm>
          <a:prstGeom prst="ellipse">
            <a:avLst/>
          </a:prstGeom>
          <a:noFill/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10000" y="152400"/>
            <a:ext cx="5334000" cy="3581400"/>
          </a:xfrm>
          <a:prstGeom prst="ellipse">
            <a:avLst/>
          </a:prstGeom>
          <a:noFill/>
          <a:ln w="476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10000" y="304800"/>
            <a:ext cx="2438400" cy="2590800"/>
          </a:xfrm>
          <a:prstGeom prst="ellipse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181906" y="457200"/>
            <a:ext cx="2438400" cy="2590800"/>
          </a:xfrm>
          <a:prstGeom prst="ellipse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76700" y="6043749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vertebrates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9849" y="50292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True skeletons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85114" y="4174671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</a:rPr>
              <a:t>tetrapods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6700" y="3712028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amniotes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36324" y="419100"/>
            <a:ext cx="1309551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mammals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92304" y="780199"/>
            <a:ext cx="2245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Reptiles &amp; aves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202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3" grpId="0"/>
      <p:bldP spid="11" grpId="0"/>
      <p:bldP spid="12" grpId="0"/>
      <p:bldP spid="13" grpId="0"/>
      <p:bldP spid="14" grpId="0" animBg="1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7024744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n-lt"/>
              </a:rPr>
              <a:t>Trends in Animal Evolution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7539317" cy="4080029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smtClean="0"/>
              <a:t>Complex animals tend to have... </a:t>
            </a:r>
          </a:p>
          <a:p>
            <a:pPr lvl="1"/>
            <a:r>
              <a:rPr lang="en-US" sz="3000" b="1" dirty="0" smtClean="0"/>
              <a:t>cell specialization</a:t>
            </a:r>
          </a:p>
          <a:p>
            <a:pPr lvl="1"/>
            <a:r>
              <a:rPr lang="en-US" sz="3000" b="1" dirty="0" smtClean="0"/>
              <a:t>internal body organization</a:t>
            </a:r>
            <a:endParaRPr lang="en-US" sz="3000" dirty="0"/>
          </a:p>
          <a:p>
            <a:pPr lvl="1"/>
            <a:r>
              <a:rPr lang="en-US" sz="3000" b="1" dirty="0" smtClean="0"/>
              <a:t>bilateral body symmetry</a:t>
            </a:r>
            <a:endParaRPr lang="en-US" sz="3000" dirty="0"/>
          </a:p>
          <a:p>
            <a:pPr lvl="1"/>
            <a:r>
              <a:rPr lang="en-US" sz="3000" dirty="0" smtClean="0"/>
              <a:t>a </a:t>
            </a:r>
            <a:r>
              <a:rPr lang="en-US" sz="3000" b="1" dirty="0" smtClean="0"/>
              <a:t>front end or head with sense organs</a:t>
            </a:r>
            <a:endParaRPr lang="en-US" sz="3000" dirty="0"/>
          </a:p>
          <a:p>
            <a:pPr lvl="1"/>
            <a:r>
              <a:rPr lang="en-US" sz="3000" dirty="0" smtClean="0"/>
              <a:t>and a </a:t>
            </a:r>
            <a:r>
              <a:rPr lang="en-US" sz="3000" b="1" dirty="0" smtClean="0"/>
              <a:t>body cavity</a:t>
            </a:r>
            <a:r>
              <a:rPr lang="en-US" sz="3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83382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+mn-lt"/>
              </a:rPr>
              <a:t>Aristotle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16300" y="1524000"/>
            <a:ext cx="5041900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000" dirty="0" smtClean="0"/>
              <a:t>Philosopher in 4th century B.C.</a:t>
            </a:r>
          </a:p>
          <a:p>
            <a:pPr eaLnBrk="1" hangingPunct="1"/>
            <a:r>
              <a:rPr lang="en-US" sz="3000" dirty="0" smtClean="0"/>
              <a:t>Classified living things into </a:t>
            </a:r>
            <a:r>
              <a:rPr lang="en-US" sz="3000" b="1" dirty="0" smtClean="0"/>
              <a:t>two</a:t>
            </a:r>
            <a:r>
              <a:rPr lang="en-US" sz="3000" dirty="0" smtClean="0"/>
              <a:t> </a:t>
            </a:r>
            <a:r>
              <a:rPr lang="en-US" sz="3000" b="1" dirty="0" smtClean="0"/>
              <a:t>groups</a:t>
            </a:r>
          </a:p>
          <a:p>
            <a:pPr lvl="1" eaLnBrk="1" hangingPunct="1"/>
            <a:r>
              <a:rPr lang="en-US" sz="3000" dirty="0" smtClean="0"/>
              <a:t>Animal</a:t>
            </a:r>
          </a:p>
          <a:p>
            <a:pPr lvl="1" eaLnBrk="1" hangingPunct="1"/>
            <a:r>
              <a:rPr lang="en-US" sz="3000" dirty="0" smtClean="0"/>
              <a:t>Plant</a:t>
            </a:r>
          </a:p>
          <a:p>
            <a:pPr eaLnBrk="1" hangingPunct="1"/>
            <a:r>
              <a:rPr lang="en-US" sz="3000" b="1" dirty="0" smtClean="0"/>
              <a:t>Not</a:t>
            </a:r>
            <a:r>
              <a:rPr lang="en-US" sz="3000" dirty="0" smtClean="0"/>
              <a:t> based upon evolutionary theory</a:t>
            </a:r>
          </a:p>
        </p:txBody>
      </p:sp>
      <p:pic>
        <p:nvPicPr>
          <p:cNvPr id="4100" name="Picture 4" descr="aristo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2730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7042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err="1" smtClean="0">
                <a:latin typeface="+mn-lt"/>
              </a:rPr>
              <a:t>Carolus</a:t>
            </a:r>
            <a:r>
              <a:rPr lang="en-US" b="1" dirty="0" smtClean="0">
                <a:latin typeface="+mn-lt"/>
              </a:rPr>
              <a:t> Linnaeus</a:t>
            </a:r>
          </a:p>
        </p:txBody>
      </p:sp>
      <p:pic>
        <p:nvPicPr>
          <p:cNvPr id="5123" name="Picture 5" descr="linnaeus2a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676400"/>
            <a:ext cx="2592388" cy="3343275"/>
          </a:xfrm>
          <a:noFill/>
        </p:spPr>
      </p:pic>
      <p:sp>
        <p:nvSpPr>
          <p:cNvPr id="512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0" y="1371601"/>
            <a:ext cx="5638800" cy="4648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000" dirty="0" smtClean="0"/>
              <a:t>Swedish botanist, 18th century</a:t>
            </a:r>
          </a:p>
          <a:p>
            <a:r>
              <a:rPr lang="en-US" sz="3000" dirty="0" smtClean="0"/>
              <a:t>Developed a hierarchical </a:t>
            </a:r>
            <a:r>
              <a:rPr lang="en-US" sz="3000" dirty="0"/>
              <a:t>system of </a:t>
            </a:r>
            <a:r>
              <a:rPr lang="en-US" sz="3000" dirty="0" smtClean="0"/>
              <a:t>classification consisting of 7 </a:t>
            </a:r>
            <a:r>
              <a:rPr lang="en-US" sz="3000" b="1" dirty="0" smtClean="0"/>
              <a:t>taxa</a:t>
            </a:r>
            <a:r>
              <a:rPr lang="en-US" sz="3000" dirty="0" smtClean="0"/>
              <a:t> </a:t>
            </a:r>
            <a:r>
              <a:rPr lang="en-US" sz="3000" dirty="0"/>
              <a:t>(levels</a:t>
            </a:r>
            <a:r>
              <a:rPr lang="en-US" sz="3000" dirty="0" smtClean="0"/>
              <a:t>)</a:t>
            </a:r>
          </a:p>
          <a:p>
            <a:pPr eaLnBrk="1" hangingPunct="1"/>
            <a:r>
              <a:rPr lang="en-US" sz="3000" dirty="0" smtClean="0"/>
              <a:t>Based on </a:t>
            </a:r>
            <a:r>
              <a:rPr lang="en-US" sz="3000" b="1" dirty="0" smtClean="0"/>
              <a:t>structural</a:t>
            </a:r>
            <a:r>
              <a:rPr lang="en-US" sz="3000" dirty="0" smtClean="0"/>
              <a:t> </a:t>
            </a:r>
            <a:r>
              <a:rPr lang="en-US" sz="3000" b="1" dirty="0" smtClean="0"/>
              <a:t>similarities</a:t>
            </a:r>
          </a:p>
          <a:p>
            <a:pPr eaLnBrk="1" hangingPunct="1"/>
            <a:r>
              <a:rPr lang="en-US" sz="3000" b="1" dirty="0" smtClean="0"/>
              <a:t>Reflects</a:t>
            </a:r>
            <a:r>
              <a:rPr lang="en-US" sz="3000" dirty="0" smtClean="0"/>
              <a:t> evolutionary history and relationships</a:t>
            </a:r>
          </a:p>
        </p:txBody>
      </p:sp>
    </p:spTree>
    <p:extLst>
      <p:ext uri="{BB962C8B-B14F-4D97-AF65-F5344CB8AC3E}">
        <p14:creationId xmlns:p14="http://schemas.microsoft.com/office/powerpoint/2010/main" val="3678105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1967139"/>
            <a:ext cx="7666999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80699" y="618309"/>
            <a:ext cx="8229600" cy="1139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b="1" dirty="0" smtClean="0">
                <a:latin typeface="+mn-lt"/>
              </a:rPr>
              <a:t>Linnaeus’s System of Classification: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87882" y="238301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Kingdom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05299" y="2887775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Phylum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05299" y="3429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Class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05299" y="405184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Order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05299" y="4648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Family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05299" y="5169932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Genus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05299" y="5715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Species</a:t>
            </a:r>
            <a:endParaRPr lang="en-US" b="1" dirty="0"/>
          </a:p>
        </p:txBody>
      </p:sp>
      <p:sp>
        <p:nvSpPr>
          <p:cNvPr id="12" name="Down Arrow 11"/>
          <p:cNvSpPr/>
          <p:nvPr/>
        </p:nvSpPr>
        <p:spPr>
          <a:xfrm>
            <a:off x="8077200" y="2383018"/>
            <a:ext cx="381000" cy="3701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24700" y="172954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Least</a:t>
            </a:r>
          </a:p>
          <a:p>
            <a:pPr algn="ctr"/>
            <a:r>
              <a:rPr lang="en-US" b="1" i="1" dirty="0" smtClean="0"/>
              <a:t>Complex</a:t>
            </a:r>
            <a:endParaRPr lang="en-US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6787882" y="6158139"/>
            <a:ext cx="2146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Most Complex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06453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816" y="1022168"/>
            <a:ext cx="7696200" cy="487680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Kingdom:</a:t>
            </a:r>
            <a:r>
              <a:rPr lang="en-US" sz="3000" dirty="0" smtClean="0"/>
              <a:t> Largest &amp; most inclusive </a:t>
            </a:r>
          </a:p>
          <a:p>
            <a:pPr lvl="1"/>
            <a:r>
              <a:rPr lang="en-US" sz="2800" dirty="0" smtClean="0"/>
              <a:t>EX: Animalia (heterotrophs, multicellular, eukaryotes)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17" y="2656114"/>
            <a:ext cx="8733799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6017" y="3494314"/>
            <a:ext cx="8733799" cy="33528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8153400" y="3014254"/>
            <a:ext cx="826416" cy="446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7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816" y="685800"/>
            <a:ext cx="7696200" cy="487680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Phylum:</a:t>
            </a:r>
            <a:r>
              <a:rPr lang="en-US" sz="3000" dirty="0" smtClean="0"/>
              <a:t> Comprised of related classes </a:t>
            </a:r>
          </a:p>
          <a:p>
            <a:pPr lvl="1"/>
            <a:r>
              <a:rPr lang="en-US" sz="2800" dirty="0" smtClean="0"/>
              <a:t>EX: </a:t>
            </a:r>
            <a:r>
              <a:rPr lang="en-US" sz="2800" dirty="0" err="1" smtClean="0"/>
              <a:t>Chordata</a:t>
            </a:r>
            <a:r>
              <a:rPr lang="en-US" sz="2800" dirty="0"/>
              <a:t> </a:t>
            </a:r>
            <a:r>
              <a:rPr lang="en-US" sz="2800" dirty="0" smtClean="0"/>
              <a:t>(notochord, nerve cord, pharyngeal pouches, and tail at some point in development)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17" y="2656114"/>
            <a:ext cx="8733799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6017" y="4038600"/>
            <a:ext cx="8733799" cy="280851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2068" y="3048000"/>
            <a:ext cx="8733799" cy="44631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8153400" y="3590108"/>
            <a:ext cx="826416" cy="446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SMARTInkShape-Group6"/>
          <p:cNvGrpSpPr/>
          <p:nvPr/>
        </p:nvGrpSpPr>
        <p:grpSpPr>
          <a:xfrm>
            <a:off x="1535906" y="1857524"/>
            <a:ext cx="5884665" cy="660649"/>
            <a:chOff x="1535906" y="1857524"/>
            <a:chExt cx="5884665" cy="660649"/>
          </a:xfrm>
        </p:grpSpPr>
        <p:sp>
          <p:nvSpPr>
            <p:cNvPr id="27" name="SMARTInkShape-23"/>
            <p:cNvSpPr/>
            <p:nvPr/>
          </p:nvSpPr>
          <p:spPr>
            <a:xfrm>
              <a:off x="1535906" y="1857524"/>
              <a:ext cx="821533" cy="196157"/>
            </a:xfrm>
            <a:custGeom>
              <a:avLst/>
              <a:gdLst/>
              <a:ahLst/>
              <a:cxnLst/>
              <a:rect l="0" t="0" r="0" b="0"/>
              <a:pathLst>
                <a:path w="821533" h="196157">
                  <a:moveTo>
                    <a:pt x="0" y="17710"/>
                  </a:moveTo>
                  <a:lnTo>
                    <a:pt x="0" y="35753"/>
                  </a:lnTo>
                  <a:lnTo>
                    <a:pt x="2646" y="43258"/>
                  </a:lnTo>
                  <a:lnTo>
                    <a:pt x="6137" y="49901"/>
                  </a:lnTo>
                  <a:lnTo>
                    <a:pt x="21250" y="91413"/>
                  </a:lnTo>
                  <a:lnTo>
                    <a:pt x="38732" y="130496"/>
                  </a:lnTo>
                  <a:lnTo>
                    <a:pt x="59534" y="171480"/>
                  </a:lnTo>
                  <a:lnTo>
                    <a:pt x="74415" y="189826"/>
                  </a:lnTo>
                  <a:lnTo>
                    <a:pt x="80368" y="193425"/>
                  </a:lnTo>
                  <a:lnTo>
                    <a:pt x="92274" y="195735"/>
                  </a:lnTo>
                  <a:lnTo>
                    <a:pt x="98227" y="193406"/>
                  </a:lnTo>
                  <a:lnTo>
                    <a:pt x="104180" y="190055"/>
                  </a:lnTo>
                  <a:lnTo>
                    <a:pt x="113110" y="187176"/>
                  </a:lnTo>
                  <a:lnTo>
                    <a:pt x="153540" y="149884"/>
                  </a:lnTo>
                  <a:lnTo>
                    <a:pt x="185614" y="106822"/>
                  </a:lnTo>
                  <a:lnTo>
                    <a:pt x="215936" y="65325"/>
                  </a:lnTo>
                  <a:lnTo>
                    <a:pt x="247459" y="29616"/>
                  </a:lnTo>
                  <a:lnTo>
                    <a:pt x="256495" y="23002"/>
                  </a:lnTo>
                  <a:lnTo>
                    <a:pt x="301132" y="2402"/>
                  </a:lnTo>
                  <a:lnTo>
                    <a:pt x="336729" y="0"/>
                  </a:lnTo>
                  <a:lnTo>
                    <a:pt x="345780" y="2563"/>
                  </a:lnTo>
                  <a:lnTo>
                    <a:pt x="386213" y="24761"/>
                  </a:lnTo>
                  <a:lnTo>
                    <a:pt x="428974" y="68471"/>
                  </a:lnTo>
                  <a:lnTo>
                    <a:pt x="468507" y="109993"/>
                  </a:lnTo>
                  <a:lnTo>
                    <a:pt x="511159" y="144711"/>
                  </a:lnTo>
                  <a:lnTo>
                    <a:pt x="554746" y="171335"/>
                  </a:lnTo>
                  <a:lnTo>
                    <a:pt x="593694" y="182249"/>
                  </a:lnTo>
                  <a:lnTo>
                    <a:pt x="631933" y="193767"/>
                  </a:lnTo>
                  <a:lnTo>
                    <a:pt x="669637" y="195970"/>
                  </a:lnTo>
                  <a:lnTo>
                    <a:pt x="683247" y="196156"/>
                  </a:lnTo>
                  <a:lnTo>
                    <a:pt x="698556" y="185655"/>
                  </a:lnTo>
                  <a:lnTo>
                    <a:pt x="706806" y="177298"/>
                  </a:lnTo>
                  <a:lnTo>
                    <a:pt x="714290" y="172720"/>
                  </a:lnTo>
                  <a:lnTo>
                    <a:pt x="721264" y="170659"/>
                  </a:lnTo>
                  <a:lnTo>
                    <a:pt x="758939" y="163529"/>
                  </a:lnTo>
                  <a:lnTo>
                    <a:pt x="800844" y="156233"/>
                  </a:lnTo>
                  <a:lnTo>
                    <a:pt x="821532" y="1516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4"/>
            <p:cNvSpPr/>
            <p:nvPr/>
          </p:nvSpPr>
          <p:spPr>
            <a:xfrm>
              <a:off x="2482453" y="1893131"/>
              <a:ext cx="2750345" cy="187443"/>
            </a:xfrm>
            <a:custGeom>
              <a:avLst/>
              <a:gdLst/>
              <a:ahLst/>
              <a:cxnLst/>
              <a:rect l="0" t="0" r="0" b="0"/>
              <a:pathLst>
                <a:path w="2750345" h="187443">
                  <a:moveTo>
                    <a:pt x="0" y="53541"/>
                  </a:moveTo>
                  <a:lnTo>
                    <a:pt x="4741" y="53541"/>
                  </a:lnTo>
                  <a:lnTo>
                    <a:pt x="39147" y="45439"/>
                  </a:lnTo>
                  <a:lnTo>
                    <a:pt x="83040" y="44660"/>
                  </a:lnTo>
                  <a:lnTo>
                    <a:pt x="98422" y="45625"/>
                  </a:lnTo>
                  <a:lnTo>
                    <a:pt x="135343" y="57043"/>
                  </a:lnTo>
                  <a:lnTo>
                    <a:pt x="176132" y="71469"/>
                  </a:lnTo>
                  <a:lnTo>
                    <a:pt x="214172" y="87284"/>
                  </a:lnTo>
                  <a:lnTo>
                    <a:pt x="251385" y="113596"/>
                  </a:lnTo>
                  <a:lnTo>
                    <a:pt x="294858" y="140261"/>
                  </a:lnTo>
                  <a:lnTo>
                    <a:pt x="339352" y="162526"/>
                  </a:lnTo>
                  <a:lnTo>
                    <a:pt x="383980" y="173432"/>
                  </a:lnTo>
                  <a:lnTo>
                    <a:pt x="425980" y="184950"/>
                  </a:lnTo>
                  <a:lnTo>
                    <a:pt x="465171" y="187152"/>
                  </a:lnTo>
                  <a:lnTo>
                    <a:pt x="509101" y="187442"/>
                  </a:lnTo>
                  <a:lnTo>
                    <a:pt x="543741" y="186485"/>
                  </a:lnTo>
                  <a:lnTo>
                    <a:pt x="581674" y="175056"/>
                  </a:lnTo>
                  <a:lnTo>
                    <a:pt x="625242" y="160628"/>
                  </a:lnTo>
                  <a:lnTo>
                    <a:pt x="668756" y="145805"/>
                  </a:lnTo>
                  <a:lnTo>
                    <a:pt x="706690" y="126190"/>
                  </a:lnTo>
                  <a:lnTo>
                    <a:pt x="743190" y="105025"/>
                  </a:lnTo>
                  <a:lnTo>
                    <a:pt x="786079" y="84207"/>
                  </a:lnTo>
                  <a:lnTo>
                    <a:pt x="825756" y="68542"/>
                  </a:lnTo>
                  <a:lnTo>
                    <a:pt x="864090" y="56202"/>
                  </a:lnTo>
                  <a:lnTo>
                    <a:pt x="901807" y="48747"/>
                  </a:lnTo>
                  <a:lnTo>
                    <a:pt x="938977" y="52714"/>
                  </a:lnTo>
                  <a:lnTo>
                    <a:pt x="966476" y="54370"/>
                  </a:lnTo>
                  <a:lnTo>
                    <a:pt x="1009159" y="68758"/>
                  </a:lnTo>
                  <a:lnTo>
                    <a:pt x="1048490" y="86313"/>
                  </a:lnTo>
                  <a:lnTo>
                    <a:pt x="1078580" y="95549"/>
                  </a:lnTo>
                  <a:lnTo>
                    <a:pt x="1116143" y="104971"/>
                  </a:lnTo>
                  <a:lnTo>
                    <a:pt x="1142399" y="113566"/>
                  </a:lnTo>
                  <a:lnTo>
                    <a:pt x="1185734" y="115831"/>
                  </a:lnTo>
                  <a:lnTo>
                    <a:pt x="1225845" y="116030"/>
                  </a:lnTo>
                  <a:lnTo>
                    <a:pt x="1241336" y="115048"/>
                  </a:lnTo>
                  <a:lnTo>
                    <a:pt x="1280662" y="106954"/>
                  </a:lnTo>
                  <a:lnTo>
                    <a:pt x="1323721" y="92953"/>
                  </a:lnTo>
                  <a:lnTo>
                    <a:pt x="1366352" y="82455"/>
                  </a:lnTo>
                  <a:lnTo>
                    <a:pt x="1405678" y="65372"/>
                  </a:lnTo>
                  <a:lnTo>
                    <a:pt x="1435768" y="50880"/>
                  </a:lnTo>
                  <a:lnTo>
                    <a:pt x="1479240" y="24142"/>
                  </a:lnTo>
                  <a:lnTo>
                    <a:pt x="1509279" y="12934"/>
                  </a:lnTo>
                  <a:lnTo>
                    <a:pt x="1553601" y="2061"/>
                  </a:lnTo>
                  <a:lnTo>
                    <a:pt x="1595428" y="86"/>
                  </a:lnTo>
                  <a:lnTo>
                    <a:pt x="1613111" y="979"/>
                  </a:lnTo>
                  <a:lnTo>
                    <a:pt x="1652156" y="10988"/>
                  </a:lnTo>
                  <a:lnTo>
                    <a:pt x="1669900" y="15797"/>
                  </a:lnTo>
                  <a:lnTo>
                    <a:pt x="1687726" y="19868"/>
                  </a:lnTo>
                  <a:lnTo>
                    <a:pt x="1702929" y="27358"/>
                  </a:lnTo>
                  <a:lnTo>
                    <a:pt x="1744511" y="50588"/>
                  </a:lnTo>
                  <a:lnTo>
                    <a:pt x="1762198" y="58509"/>
                  </a:lnTo>
                  <a:lnTo>
                    <a:pt x="1803801" y="69307"/>
                  </a:lnTo>
                  <a:lnTo>
                    <a:pt x="1845469" y="71278"/>
                  </a:lnTo>
                  <a:lnTo>
                    <a:pt x="1869281" y="70384"/>
                  </a:lnTo>
                  <a:lnTo>
                    <a:pt x="1894307" y="63708"/>
                  </a:lnTo>
                  <a:lnTo>
                    <a:pt x="1903885" y="68312"/>
                  </a:lnTo>
                  <a:lnTo>
                    <a:pt x="1926204" y="82696"/>
                  </a:lnTo>
                  <a:lnTo>
                    <a:pt x="1943804" y="87315"/>
                  </a:lnTo>
                  <a:lnTo>
                    <a:pt x="1961587" y="88683"/>
                  </a:lnTo>
                  <a:lnTo>
                    <a:pt x="1970829" y="86358"/>
                  </a:lnTo>
                  <a:lnTo>
                    <a:pt x="2012402" y="65334"/>
                  </a:lnTo>
                  <a:lnTo>
                    <a:pt x="2052102" y="41630"/>
                  </a:lnTo>
                  <a:lnTo>
                    <a:pt x="2086681" y="16087"/>
                  </a:lnTo>
                  <a:lnTo>
                    <a:pt x="2127132" y="2105"/>
                  </a:lnTo>
                  <a:lnTo>
                    <a:pt x="2168579" y="0"/>
                  </a:lnTo>
                  <a:lnTo>
                    <a:pt x="2184937" y="962"/>
                  </a:lnTo>
                  <a:lnTo>
                    <a:pt x="2226386" y="15777"/>
                  </a:lnTo>
                  <a:lnTo>
                    <a:pt x="2269841" y="47599"/>
                  </a:lnTo>
                  <a:lnTo>
                    <a:pt x="2312223" y="80330"/>
                  </a:lnTo>
                  <a:lnTo>
                    <a:pt x="2324197" y="89260"/>
                  </a:lnTo>
                  <a:lnTo>
                    <a:pt x="2347942" y="104473"/>
                  </a:lnTo>
                  <a:lnTo>
                    <a:pt x="2354209" y="106935"/>
                  </a:lnTo>
                  <a:lnTo>
                    <a:pt x="2363316" y="112907"/>
                  </a:lnTo>
                  <a:lnTo>
                    <a:pt x="2372298" y="115118"/>
                  </a:lnTo>
                  <a:lnTo>
                    <a:pt x="2382235" y="116765"/>
                  </a:lnTo>
                  <a:lnTo>
                    <a:pt x="2403820" y="123701"/>
                  </a:lnTo>
                  <a:lnTo>
                    <a:pt x="2436031" y="124968"/>
                  </a:lnTo>
                  <a:lnTo>
                    <a:pt x="2444583" y="118840"/>
                  </a:lnTo>
                  <a:lnTo>
                    <a:pt x="2452933" y="115883"/>
                  </a:lnTo>
                  <a:lnTo>
                    <a:pt x="2461690" y="110157"/>
                  </a:lnTo>
                  <a:lnTo>
                    <a:pt x="2470569" y="107027"/>
                  </a:lnTo>
                  <a:lnTo>
                    <a:pt x="2515195" y="65440"/>
                  </a:lnTo>
                  <a:lnTo>
                    <a:pt x="2541985" y="39650"/>
                  </a:lnTo>
                  <a:lnTo>
                    <a:pt x="2552127" y="36204"/>
                  </a:lnTo>
                  <a:lnTo>
                    <a:pt x="2558108" y="35837"/>
                  </a:lnTo>
                  <a:lnTo>
                    <a:pt x="2563372" y="33105"/>
                  </a:lnTo>
                  <a:lnTo>
                    <a:pt x="2566165" y="30987"/>
                  </a:lnTo>
                  <a:lnTo>
                    <a:pt x="2568026" y="30567"/>
                  </a:lnTo>
                  <a:lnTo>
                    <a:pt x="2569268" y="31280"/>
                  </a:lnTo>
                  <a:lnTo>
                    <a:pt x="2570095" y="32747"/>
                  </a:lnTo>
                  <a:lnTo>
                    <a:pt x="2571639" y="33725"/>
                  </a:lnTo>
                  <a:lnTo>
                    <a:pt x="2578552" y="35102"/>
                  </a:lnTo>
                  <a:lnTo>
                    <a:pt x="2587957" y="35605"/>
                  </a:lnTo>
                  <a:lnTo>
                    <a:pt x="2619753" y="65828"/>
                  </a:lnTo>
                  <a:lnTo>
                    <a:pt x="2622850" y="74216"/>
                  </a:lnTo>
                  <a:lnTo>
                    <a:pt x="2625219" y="83565"/>
                  </a:lnTo>
                  <a:lnTo>
                    <a:pt x="2640710" y="114028"/>
                  </a:lnTo>
                  <a:lnTo>
                    <a:pt x="2643078" y="121104"/>
                  </a:lnTo>
                  <a:lnTo>
                    <a:pt x="2658569" y="142785"/>
                  </a:lnTo>
                  <a:lnTo>
                    <a:pt x="2659395" y="145779"/>
                  </a:lnTo>
                  <a:lnTo>
                    <a:pt x="2660938" y="147775"/>
                  </a:lnTo>
                  <a:lnTo>
                    <a:pt x="2676182" y="157554"/>
                  </a:lnTo>
                  <a:lnTo>
                    <a:pt x="2686105" y="160283"/>
                  </a:lnTo>
                  <a:lnTo>
                    <a:pt x="2695372" y="160661"/>
                  </a:lnTo>
                  <a:lnTo>
                    <a:pt x="2695837" y="159681"/>
                  </a:lnTo>
                  <a:lnTo>
                    <a:pt x="2696353" y="155946"/>
                  </a:lnTo>
                  <a:lnTo>
                    <a:pt x="2697483" y="154553"/>
                  </a:lnTo>
                  <a:lnTo>
                    <a:pt x="2705317" y="151876"/>
                  </a:lnTo>
                  <a:lnTo>
                    <a:pt x="2714514" y="142948"/>
                  </a:lnTo>
                  <a:lnTo>
                    <a:pt x="2714592" y="138130"/>
                  </a:lnTo>
                  <a:lnTo>
                    <a:pt x="2715596" y="136723"/>
                  </a:lnTo>
                  <a:lnTo>
                    <a:pt x="2717256" y="135784"/>
                  </a:lnTo>
                  <a:lnTo>
                    <a:pt x="2723521" y="133918"/>
                  </a:lnTo>
                  <a:lnTo>
                    <a:pt x="2728286" y="133911"/>
                  </a:lnTo>
                  <a:lnTo>
                    <a:pt x="2729685" y="134902"/>
                  </a:lnTo>
                  <a:lnTo>
                    <a:pt x="2730618" y="136555"/>
                  </a:lnTo>
                  <a:lnTo>
                    <a:pt x="2731240" y="138649"/>
                  </a:lnTo>
                  <a:lnTo>
                    <a:pt x="2732647" y="140045"/>
                  </a:lnTo>
                  <a:lnTo>
                    <a:pt x="2741506" y="143585"/>
                  </a:lnTo>
                  <a:lnTo>
                    <a:pt x="2750344" y="1517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5"/>
            <p:cNvSpPr/>
            <p:nvPr/>
          </p:nvSpPr>
          <p:spPr>
            <a:xfrm>
              <a:off x="5688211" y="2196706"/>
              <a:ext cx="187402" cy="258956"/>
            </a:xfrm>
            <a:custGeom>
              <a:avLst/>
              <a:gdLst/>
              <a:ahLst/>
              <a:cxnLst/>
              <a:rect l="0" t="0" r="0" b="0"/>
              <a:pathLst>
                <a:path w="187402" h="258956">
                  <a:moveTo>
                    <a:pt x="133944" y="44646"/>
                  </a:moveTo>
                  <a:lnTo>
                    <a:pt x="133944" y="27186"/>
                  </a:lnTo>
                  <a:lnTo>
                    <a:pt x="127808" y="19736"/>
                  </a:lnTo>
                  <a:lnTo>
                    <a:pt x="125384" y="10546"/>
                  </a:lnTo>
                  <a:lnTo>
                    <a:pt x="124268" y="10006"/>
                  </a:lnTo>
                  <a:lnTo>
                    <a:pt x="120384" y="9407"/>
                  </a:lnTo>
                  <a:lnTo>
                    <a:pt x="115350" y="6494"/>
                  </a:lnTo>
                  <a:lnTo>
                    <a:pt x="112619" y="4329"/>
                  </a:lnTo>
                  <a:lnTo>
                    <a:pt x="104292" y="1922"/>
                  </a:lnTo>
                  <a:lnTo>
                    <a:pt x="62555" y="12"/>
                  </a:lnTo>
                  <a:lnTo>
                    <a:pt x="55351" y="0"/>
                  </a:lnTo>
                  <a:lnTo>
                    <a:pt x="46045" y="7686"/>
                  </a:lnTo>
                  <a:lnTo>
                    <a:pt x="37795" y="9674"/>
                  </a:lnTo>
                  <a:lnTo>
                    <a:pt x="28434" y="16583"/>
                  </a:lnTo>
                  <a:lnTo>
                    <a:pt x="27520" y="19936"/>
                  </a:lnTo>
                  <a:lnTo>
                    <a:pt x="26793" y="34440"/>
                  </a:lnTo>
                  <a:lnTo>
                    <a:pt x="40092" y="48985"/>
                  </a:lnTo>
                  <a:lnTo>
                    <a:pt x="45268" y="51535"/>
                  </a:lnTo>
                  <a:lnTo>
                    <a:pt x="76587" y="62590"/>
                  </a:lnTo>
                  <a:lnTo>
                    <a:pt x="98179" y="77898"/>
                  </a:lnTo>
                  <a:lnTo>
                    <a:pt x="114864" y="84617"/>
                  </a:lnTo>
                  <a:lnTo>
                    <a:pt x="136553" y="101312"/>
                  </a:lnTo>
                  <a:lnTo>
                    <a:pt x="166681" y="131960"/>
                  </a:lnTo>
                  <a:lnTo>
                    <a:pt x="174623" y="146033"/>
                  </a:lnTo>
                  <a:lnTo>
                    <a:pt x="178409" y="156927"/>
                  </a:lnTo>
                  <a:lnTo>
                    <a:pt x="184382" y="167432"/>
                  </a:lnTo>
                  <a:lnTo>
                    <a:pt x="187401" y="199049"/>
                  </a:lnTo>
                  <a:lnTo>
                    <a:pt x="184823" y="205212"/>
                  </a:lnTo>
                  <a:lnTo>
                    <a:pt x="181362" y="211258"/>
                  </a:lnTo>
                  <a:lnTo>
                    <a:pt x="178422" y="220241"/>
                  </a:lnTo>
                  <a:lnTo>
                    <a:pt x="166273" y="235143"/>
                  </a:lnTo>
                  <a:lnTo>
                    <a:pt x="160550" y="238452"/>
                  </a:lnTo>
                  <a:lnTo>
                    <a:pt x="154699" y="240914"/>
                  </a:lnTo>
                  <a:lnTo>
                    <a:pt x="148792" y="245316"/>
                  </a:lnTo>
                  <a:lnTo>
                    <a:pt x="140213" y="247934"/>
                  </a:lnTo>
                  <a:lnTo>
                    <a:pt x="130777" y="250090"/>
                  </a:lnTo>
                  <a:lnTo>
                    <a:pt x="116636" y="256912"/>
                  </a:lnTo>
                  <a:lnTo>
                    <a:pt x="73027" y="258923"/>
                  </a:lnTo>
                  <a:lnTo>
                    <a:pt x="51002" y="258955"/>
                  </a:lnTo>
                  <a:lnTo>
                    <a:pt x="44827" y="256311"/>
                  </a:lnTo>
                  <a:lnTo>
                    <a:pt x="26805" y="243512"/>
                  </a:lnTo>
                  <a:lnTo>
                    <a:pt x="20843" y="241179"/>
                  </a:lnTo>
                  <a:lnTo>
                    <a:pt x="11908" y="235280"/>
                  </a:lnTo>
                  <a:lnTo>
                    <a:pt x="0" y="2321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6"/>
            <p:cNvSpPr/>
            <p:nvPr/>
          </p:nvSpPr>
          <p:spPr>
            <a:xfrm>
              <a:off x="5911453" y="2223612"/>
              <a:ext cx="133910" cy="267771"/>
            </a:xfrm>
            <a:custGeom>
              <a:avLst/>
              <a:gdLst/>
              <a:ahLst/>
              <a:cxnLst/>
              <a:rect l="0" t="0" r="0" b="0"/>
              <a:pathLst>
                <a:path w="133910" h="267771">
                  <a:moveTo>
                    <a:pt x="0" y="62388"/>
                  </a:moveTo>
                  <a:lnTo>
                    <a:pt x="0" y="75690"/>
                  </a:lnTo>
                  <a:lnTo>
                    <a:pt x="992" y="77209"/>
                  </a:lnTo>
                  <a:lnTo>
                    <a:pt x="2646" y="78222"/>
                  </a:lnTo>
                  <a:lnTo>
                    <a:pt x="4741" y="78897"/>
                  </a:lnTo>
                  <a:lnTo>
                    <a:pt x="6137" y="80339"/>
                  </a:lnTo>
                  <a:lnTo>
                    <a:pt x="7689" y="84588"/>
                  </a:lnTo>
                  <a:lnTo>
                    <a:pt x="8920" y="127515"/>
                  </a:lnTo>
                  <a:lnTo>
                    <a:pt x="8929" y="167954"/>
                  </a:lnTo>
                  <a:lnTo>
                    <a:pt x="8930" y="212278"/>
                  </a:lnTo>
                  <a:lnTo>
                    <a:pt x="8930" y="255858"/>
                  </a:lnTo>
                  <a:lnTo>
                    <a:pt x="8930" y="267770"/>
                  </a:lnTo>
                  <a:lnTo>
                    <a:pt x="8930" y="224322"/>
                  </a:lnTo>
                  <a:lnTo>
                    <a:pt x="7938" y="184323"/>
                  </a:lnTo>
                  <a:lnTo>
                    <a:pt x="827" y="148699"/>
                  </a:lnTo>
                  <a:lnTo>
                    <a:pt x="1064" y="107844"/>
                  </a:lnTo>
                  <a:lnTo>
                    <a:pt x="7698" y="82350"/>
                  </a:lnTo>
                  <a:lnTo>
                    <a:pt x="9850" y="48630"/>
                  </a:lnTo>
                  <a:lnTo>
                    <a:pt x="15983" y="35821"/>
                  </a:lnTo>
                  <a:lnTo>
                    <a:pt x="17489" y="23736"/>
                  </a:lnTo>
                  <a:lnTo>
                    <a:pt x="18604" y="21738"/>
                  </a:lnTo>
                  <a:lnTo>
                    <a:pt x="20342" y="20405"/>
                  </a:lnTo>
                  <a:lnTo>
                    <a:pt x="24916" y="17932"/>
                  </a:lnTo>
                  <a:lnTo>
                    <a:pt x="42529" y="2949"/>
                  </a:lnTo>
                  <a:lnTo>
                    <a:pt x="50855" y="789"/>
                  </a:lnTo>
                  <a:lnTo>
                    <a:pt x="65518" y="0"/>
                  </a:lnTo>
                  <a:lnTo>
                    <a:pt x="71453" y="2579"/>
                  </a:lnTo>
                  <a:lnTo>
                    <a:pt x="77397" y="6041"/>
                  </a:lnTo>
                  <a:lnTo>
                    <a:pt x="89298" y="8263"/>
                  </a:lnTo>
                  <a:lnTo>
                    <a:pt x="92275" y="8445"/>
                  </a:lnTo>
                  <a:lnTo>
                    <a:pt x="98227" y="11294"/>
                  </a:lnTo>
                  <a:lnTo>
                    <a:pt x="113110" y="23028"/>
                  </a:lnTo>
                  <a:lnTo>
                    <a:pt x="119063" y="25051"/>
                  </a:lnTo>
                  <a:lnTo>
                    <a:pt x="121047" y="26582"/>
                  </a:lnTo>
                  <a:lnTo>
                    <a:pt x="130805" y="41806"/>
                  </a:lnTo>
                  <a:lnTo>
                    <a:pt x="133014" y="50557"/>
                  </a:lnTo>
                  <a:lnTo>
                    <a:pt x="133909" y="71349"/>
                  </a:lnTo>
                  <a:lnTo>
                    <a:pt x="132928" y="74315"/>
                  </a:lnTo>
                  <a:lnTo>
                    <a:pt x="131284" y="76293"/>
                  </a:lnTo>
                  <a:lnTo>
                    <a:pt x="107087" y="95590"/>
                  </a:lnTo>
                  <a:lnTo>
                    <a:pt x="101172" y="97981"/>
                  </a:lnTo>
                  <a:lnTo>
                    <a:pt x="92263" y="103912"/>
                  </a:lnTo>
                  <a:lnTo>
                    <a:pt x="83342" y="107103"/>
                  </a:lnTo>
                  <a:lnTo>
                    <a:pt x="73420" y="112899"/>
                  </a:lnTo>
                  <a:lnTo>
                    <a:pt x="59347" y="116049"/>
                  </a:lnTo>
                  <a:lnTo>
                    <a:pt x="45200" y="122854"/>
                  </a:lnTo>
                  <a:lnTo>
                    <a:pt x="17860" y="1248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7"/>
            <p:cNvSpPr/>
            <p:nvPr/>
          </p:nvSpPr>
          <p:spPr>
            <a:xfrm>
              <a:off x="6107905" y="2241352"/>
              <a:ext cx="17862" cy="133946"/>
            </a:xfrm>
            <a:custGeom>
              <a:avLst/>
              <a:gdLst/>
              <a:ahLst/>
              <a:cxnLst/>
              <a:rect l="0" t="0" r="0" b="0"/>
              <a:pathLst>
                <a:path w="17862" h="133946">
                  <a:moveTo>
                    <a:pt x="0" y="0"/>
                  </a:moveTo>
                  <a:lnTo>
                    <a:pt x="0" y="13561"/>
                  </a:lnTo>
                  <a:lnTo>
                    <a:pt x="2647" y="18594"/>
                  </a:lnTo>
                  <a:lnTo>
                    <a:pt x="6138" y="24139"/>
                  </a:lnTo>
                  <a:lnTo>
                    <a:pt x="8379" y="35783"/>
                  </a:lnTo>
                  <a:lnTo>
                    <a:pt x="8926" y="79816"/>
                  </a:lnTo>
                  <a:lnTo>
                    <a:pt x="8930" y="108859"/>
                  </a:lnTo>
                  <a:lnTo>
                    <a:pt x="9923" y="111268"/>
                  </a:lnTo>
                  <a:lnTo>
                    <a:pt x="11577" y="112874"/>
                  </a:lnTo>
                  <a:lnTo>
                    <a:pt x="13671" y="113944"/>
                  </a:lnTo>
                  <a:lnTo>
                    <a:pt x="15069" y="116642"/>
                  </a:lnTo>
                  <a:lnTo>
                    <a:pt x="17861" y="1339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8"/>
            <p:cNvSpPr/>
            <p:nvPr/>
          </p:nvSpPr>
          <p:spPr>
            <a:xfrm>
              <a:off x="6107905" y="2187773"/>
              <a:ext cx="1" cy="8931"/>
            </a:xfrm>
            <a:custGeom>
              <a:avLst/>
              <a:gdLst/>
              <a:ahLst/>
              <a:cxnLst/>
              <a:rect l="0" t="0" r="0" b="0"/>
              <a:pathLst>
                <a:path w="1" h="8931">
                  <a:moveTo>
                    <a:pt x="0" y="893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9"/>
            <p:cNvSpPr/>
            <p:nvPr/>
          </p:nvSpPr>
          <p:spPr>
            <a:xfrm>
              <a:off x="6179345" y="2223526"/>
              <a:ext cx="151804" cy="142807"/>
            </a:xfrm>
            <a:custGeom>
              <a:avLst/>
              <a:gdLst/>
              <a:ahLst/>
              <a:cxnLst/>
              <a:rect l="0" t="0" r="0" b="0"/>
              <a:pathLst>
                <a:path w="151804" h="142807">
                  <a:moveTo>
                    <a:pt x="0" y="62474"/>
                  </a:moveTo>
                  <a:lnTo>
                    <a:pt x="0" y="104155"/>
                  </a:lnTo>
                  <a:lnTo>
                    <a:pt x="0" y="142806"/>
                  </a:lnTo>
                  <a:lnTo>
                    <a:pt x="0" y="99875"/>
                  </a:lnTo>
                  <a:lnTo>
                    <a:pt x="0" y="86619"/>
                  </a:lnTo>
                  <a:lnTo>
                    <a:pt x="13301" y="46204"/>
                  </a:lnTo>
                  <a:lnTo>
                    <a:pt x="19904" y="27357"/>
                  </a:lnTo>
                  <a:lnTo>
                    <a:pt x="23728" y="21069"/>
                  </a:lnTo>
                  <a:lnTo>
                    <a:pt x="25428" y="14968"/>
                  </a:lnTo>
                  <a:lnTo>
                    <a:pt x="27866" y="12944"/>
                  </a:lnTo>
                  <a:lnTo>
                    <a:pt x="39785" y="10095"/>
                  </a:lnTo>
                  <a:lnTo>
                    <a:pt x="46785" y="9429"/>
                  </a:lnTo>
                  <a:lnTo>
                    <a:pt x="49048" y="8259"/>
                  </a:lnTo>
                  <a:lnTo>
                    <a:pt x="50558" y="6487"/>
                  </a:lnTo>
                  <a:lnTo>
                    <a:pt x="51565" y="4313"/>
                  </a:lnTo>
                  <a:lnTo>
                    <a:pt x="53227" y="2864"/>
                  </a:lnTo>
                  <a:lnTo>
                    <a:pt x="57721" y="1254"/>
                  </a:lnTo>
                  <a:lnTo>
                    <a:pt x="83374" y="0"/>
                  </a:lnTo>
                  <a:lnTo>
                    <a:pt x="89309" y="2627"/>
                  </a:lnTo>
                  <a:lnTo>
                    <a:pt x="104180" y="14207"/>
                  </a:lnTo>
                  <a:lnTo>
                    <a:pt x="116085" y="19757"/>
                  </a:lnTo>
                  <a:lnTo>
                    <a:pt x="127991" y="30113"/>
                  </a:lnTo>
                  <a:lnTo>
                    <a:pt x="131298" y="38500"/>
                  </a:lnTo>
                  <a:lnTo>
                    <a:pt x="141587" y="81963"/>
                  </a:lnTo>
                  <a:lnTo>
                    <a:pt x="143843" y="121155"/>
                  </a:lnTo>
                  <a:lnTo>
                    <a:pt x="151803" y="1339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0"/>
            <p:cNvSpPr/>
            <p:nvPr/>
          </p:nvSpPr>
          <p:spPr>
            <a:xfrm>
              <a:off x="6352817" y="2241720"/>
              <a:ext cx="103348" cy="124615"/>
            </a:xfrm>
            <a:custGeom>
              <a:avLst/>
              <a:gdLst/>
              <a:ahLst/>
              <a:cxnLst/>
              <a:rect l="0" t="0" r="0" b="0"/>
              <a:pathLst>
                <a:path w="103348" h="124615">
                  <a:moveTo>
                    <a:pt x="85488" y="17491"/>
                  </a:moveTo>
                  <a:lnTo>
                    <a:pt x="85488" y="8929"/>
                  </a:lnTo>
                  <a:lnTo>
                    <a:pt x="77799" y="8593"/>
                  </a:lnTo>
                  <a:lnTo>
                    <a:pt x="68978" y="876"/>
                  </a:lnTo>
                  <a:lnTo>
                    <a:pt x="63288" y="0"/>
                  </a:lnTo>
                  <a:lnTo>
                    <a:pt x="58093" y="2441"/>
                  </a:lnTo>
                  <a:lnTo>
                    <a:pt x="51413" y="7352"/>
                  </a:lnTo>
                  <a:lnTo>
                    <a:pt x="42965" y="9315"/>
                  </a:lnTo>
                  <a:lnTo>
                    <a:pt x="19626" y="29808"/>
                  </a:lnTo>
                  <a:lnTo>
                    <a:pt x="16528" y="35533"/>
                  </a:lnTo>
                  <a:lnTo>
                    <a:pt x="15702" y="38449"/>
                  </a:lnTo>
                  <a:lnTo>
                    <a:pt x="14159" y="40392"/>
                  </a:lnTo>
                  <a:lnTo>
                    <a:pt x="9799" y="42552"/>
                  </a:lnTo>
                  <a:lnTo>
                    <a:pt x="8240" y="45113"/>
                  </a:lnTo>
                  <a:lnTo>
                    <a:pt x="5531" y="64246"/>
                  </a:lnTo>
                  <a:lnTo>
                    <a:pt x="5242" y="73788"/>
                  </a:lnTo>
                  <a:lnTo>
                    <a:pt x="2529" y="79884"/>
                  </a:lnTo>
                  <a:lnTo>
                    <a:pt x="416" y="82899"/>
                  </a:lnTo>
                  <a:lnTo>
                    <a:pt x="0" y="85901"/>
                  </a:lnTo>
                  <a:lnTo>
                    <a:pt x="5045" y="113953"/>
                  </a:lnTo>
                  <a:lnTo>
                    <a:pt x="6062" y="114541"/>
                  </a:lnTo>
                  <a:lnTo>
                    <a:pt x="12235" y="116361"/>
                  </a:lnTo>
                  <a:lnTo>
                    <a:pt x="20347" y="121751"/>
                  </a:lnTo>
                  <a:lnTo>
                    <a:pt x="30191" y="124266"/>
                  </a:lnTo>
                  <a:lnTo>
                    <a:pt x="44187" y="124614"/>
                  </a:lnTo>
                  <a:lnTo>
                    <a:pt x="49934" y="121986"/>
                  </a:lnTo>
                  <a:lnTo>
                    <a:pt x="55795" y="118504"/>
                  </a:lnTo>
                  <a:lnTo>
                    <a:pt x="61709" y="116956"/>
                  </a:lnTo>
                  <a:lnTo>
                    <a:pt x="63681" y="115551"/>
                  </a:lnTo>
                  <a:lnTo>
                    <a:pt x="64997" y="113622"/>
                  </a:lnTo>
                  <a:lnTo>
                    <a:pt x="67451" y="108833"/>
                  </a:lnTo>
                  <a:lnTo>
                    <a:pt x="81765" y="91823"/>
                  </a:lnTo>
                  <a:lnTo>
                    <a:pt x="86369" y="81959"/>
                  </a:lnTo>
                  <a:lnTo>
                    <a:pt x="103347" y="621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1"/>
            <p:cNvSpPr/>
            <p:nvPr/>
          </p:nvSpPr>
          <p:spPr>
            <a:xfrm>
              <a:off x="6447244" y="2250281"/>
              <a:ext cx="44640" cy="116087"/>
            </a:xfrm>
            <a:custGeom>
              <a:avLst/>
              <a:gdLst/>
              <a:ahLst/>
              <a:cxnLst/>
              <a:rect l="0" t="0" r="0" b="0"/>
              <a:pathLst>
                <a:path w="44640" h="116087">
                  <a:moveTo>
                    <a:pt x="8920" y="0"/>
                  </a:moveTo>
                  <a:lnTo>
                    <a:pt x="4180" y="0"/>
                  </a:lnTo>
                  <a:lnTo>
                    <a:pt x="2782" y="992"/>
                  </a:lnTo>
                  <a:lnTo>
                    <a:pt x="1852" y="2646"/>
                  </a:lnTo>
                  <a:lnTo>
                    <a:pt x="236" y="9095"/>
                  </a:lnTo>
                  <a:lnTo>
                    <a:pt x="0" y="22200"/>
                  </a:lnTo>
                  <a:lnTo>
                    <a:pt x="989" y="23730"/>
                  </a:lnTo>
                  <a:lnTo>
                    <a:pt x="2640" y="24750"/>
                  </a:lnTo>
                  <a:lnTo>
                    <a:pt x="4733" y="25430"/>
                  </a:lnTo>
                  <a:lnTo>
                    <a:pt x="6129" y="26875"/>
                  </a:lnTo>
                  <a:lnTo>
                    <a:pt x="7679" y="31127"/>
                  </a:lnTo>
                  <a:lnTo>
                    <a:pt x="9840" y="50681"/>
                  </a:lnTo>
                  <a:lnTo>
                    <a:pt x="15973" y="62524"/>
                  </a:lnTo>
                  <a:lnTo>
                    <a:pt x="18595" y="77393"/>
                  </a:lnTo>
                  <a:lnTo>
                    <a:pt x="24869" y="89298"/>
                  </a:lnTo>
                  <a:lnTo>
                    <a:pt x="26402" y="101204"/>
                  </a:lnTo>
                  <a:lnTo>
                    <a:pt x="27520" y="103188"/>
                  </a:lnTo>
                  <a:lnTo>
                    <a:pt x="29257" y="104511"/>
                  </a:lnTo>
                  <a:lnTo>
                    <a:pt x="33834" y="106973"/>
                  </a:lnTo>
                  <a:lnTo>
                    <a:pt x="44639" y="1160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2"/>
            <p:cNvSpPr/>
            <p:nvPr/>
          </p:nvSpPr>
          <p:spPr>
            <a:xfrm>
              <a:off x="6536531" y="2169914"/>
              <a:ext cx="26790" cy="196454"/>
            </a:xfrm>
            <a:custGeom>
              <a:avLst/>
              <a:gdLst/>
              <a:ahLst/>
              <a:cxnLst/>
              <a:rect l="0" t="0" r="0" b="0"/>
              <a:pathLst>
                <a:path w="26790" h="196454">
                  <a:moveTo>
                    <a:pt x="0" y="0"/>
                  </a:moveTo>
                  <a:lnTo>
                    <a:pt x="4741" y="4741"/>
                  </a:lnTo>
                  <a:lnTo>
                    <a:pt x="7068" y="9714"/>
                  </a:lnTo>
                  <a:lnTo>
                    <a:pt x="8925" y="53192"/>
                  </a:lnTo>
                  <a:lnTo>
                    <a:pt x="8927" y="56297"/>
                  </a:lnTo>
                  <a:lnTo>
                    <a:pt x="17491" y="99587"/>
                  </a:lnTo>
                  <a:lnTo>
                    <a:pt x="17845" y="141709"/>
                  </a:lnTo>
                  <a:lnTo>
                    <a:pt x="18849" y="163741"/>
                  </a:lnTo>
                  <a:lnTo>
                    <a:pt x="24927" y="180658"/>
                  </a:lnTo>
                  <a:lnTo>
                    <a:pt x="26789" y="19645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3"/>
            <p:cNvSpPr/>
            <p:nvPr/>
          </p:nvSpPr>
          <p:spPr>
            <a:xfrm>
              <a:off x="6732987" y="2232455"/>
              <a:ext cx="125014" cy="151773"/>
            </a:xfrm>
            <a:custGeom>
              <a:avLst/>
              <a:gdLst/>
              <a:ahLst/>
              <a:cxnLst/>
              <a:rect l="0" t="0" r="0" b="0"/>
              <a:pathLst>
                <a:path w="125014" h="151773">
                  <a:moveTo>
                    <a:pt x="89294" y="35686"/>
                  </a:moveTo>
                  <a:lnTo>
                    <a:pt x="89294" y="10180"/>
                  </a:lnTo>
                  <a:lnTo>
                    <a:pt x="88302" y="9752"/>
                  </a:lnTo>
                  <a:lnTo>
                    <a:pt x="84553" y="9277"/>
                  </a:lnTo>
                  <a:lnTo>
                    <a:pt x="83157" y="8158"/>
                  </a:lnTo>
                  <a:lnTo>
                    <a:pt x="81606" y="4269"/>
                  </a:lnTo>
                  <a:lnTo>
                    <a:pt x="80200" y="2835"/>
                  </a:lnTo>
                  <a:lnTo>
                    <a:pt x="75991" y="1242"/>
                  </a:lnTo>
                  <a:lnTo>
                    <a:pt x="55303" y="0"/>
                  </a:lnTo>
                  <a:lnTo>
                    <a:pt x="46788" y="6110"/>
                  </a:lnTo>
                  <a:lnTo>
                    <a:pt x="38445" y="8071"/>
                  </a:lnTo>
                  <a:lnTo>
                    <a:pt x="32629" y="8530"/>
                  </a:lnTo>
                  <a:lnTo>
                    <a:pt x="26738" y="11379"/>
                  </a:lnTo>
                  <a:lnTo>
                    <a:pt x="13636" y="22189"/>
                  </a:lnTo>
                  <a:lnTo>
                    <a:pt x="11020" y="27372"/>
                  </a:lnTo>
                  <a:lnTo>
                    <a:pt x="10322" y="30143"/>
                  </a:lnTo>
                  <a:lnTo>
                    <a:pt x="907" y="44456"/>
                  </a:lnTo>
                  <a:lnTo>
                    <a:pt x="0" y="83320"/>
                  </a:lnTo>
                  <a:lnTo>
                    <a:pt x="2645" y="89268"/>
                  </a:lnTo>
                  <a:lnTo>
                    <a:pt x="6135" y="95219"/>
                  </a:lnTo>
                  <a:lnTo>
                    <a:pt x="9092" y="104147"/>
                  </a:lnTo>
                  <a:lnTo>
                    <a:pt x="29885" y="127959"/>
                  </a:lnTo>
                  <a:lnTo>
                    <a:pt x="47830" y="138873"/>
                  </a:lnTo>
                  <a:lnTo>
                    <a:pt x="86410" y="150841"/>
                  </a:lnTo>
                  <a:lnTo>
                    <a:pt x="125013" y="1517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4"/>
            <p:cNvSpPr/>
            <p:nvPr/>
          </p:nvSpPr>
          <p:spPr>
            <a:xfrm>
              <a:off x="6902659" y="2241352"/>
              <a:ext cx="105862" cy="133933"/>
            </a:xfrm>
            <a:custGeom>
              <a:avLst/>
              <a:gdLst/>
              <a:ahLst/>
              <a:cxnLst/>
              <a:rect l="0" t="0" r="0" b="0"/>
              <a:pathLst>
                <a:path w="105862" h="133933">
                  <a:moveTo>
                    <a:pt x="44638" y="0"/>
                  </a:moveTo>
                  <a:lnTo>
                    <a:pt x="39897" y="0"/>
                  </a:lnTo>
                  <a:lnTo>
                    <a:pt x="38501" y="992"/>
                  </a:lnTo>
                  <a:lnTo>
                    <a:pt x="37570" y="2646"/>
                  </a:lnTo>
                  <a:lnTo>
                    <a:pt x="36076" y="7688"/>
                  </a:lnTo>
                  <a:lnTo>
                    <a:pt x="33226" y="8378"/>
                  </a:lnTo>
                  <a:lnTo>
                    <a:pt x="31077" y="8561"/>
                  </a:lnTo>
                  <a:lnTo>
                    <a:pt x="29644" y="9676"/>
                  </a:lnTo>
                  <a:lnTo>
                    <a:pt x="19201" y="25170"/>
                  </a:lnTo>
                  <a:lnTo>
                    <a:pt x="11979" y="33598"/>
                  </a:lnTo>
                  <a:lnTo>
                    <a:pt x="9826" y="41925"/>
                  </a:lnTo>
                  <a:lnTo>
                    <a:pt x="9322" y="47737"/>
                  </a:lnTo>
                  <a:lnTo>
                    <a:pt x="6453" y="53628"/>
                  </a:lnTo>
                  <a:lnTo>
                    <a:pt x="2862" y="59553"/>
                  </a:lnTo>
                  <a:lnTo>
                    <a:pt x="557" y="71441"/>
                  </a:lnTo>
                  <a:lnTo>
                    <a:pt x="0" y="96462"/>
                  </a:lnTo>
                  <a:lnTo>
                    <a:pt x="6129" y="105007"/>
                  </a:lnTo>
                  <a:lnTo>
                    <a:pt x="8552" y="114431"/>
                  </a:lnTo>
                  <a:lnTo>
                    <a:pt x="14983" y="122888"/>
                  </a:lnTo>
                  <a:lnTo>
                    <a:pt x="16575" y="128369"/>
                  </a:lnTo>
                  <a:lnTo>
                    <a:pt x="17991" y="130228"/>
                  </a:lnTo>
                  <a:lnTo>
                    <a:pt x="22212" y="132293"/>
                  </a:lnTo>
                  <a:lnTo>
                    <a:pt x="56555" y="133932"/>
                  </a:lnTo>
                  <a:lnTo>
                    <a:pt x="62502" y="131293"/>
                  </a:lnTo>
                  <a:lnTo>
                    <a:pt x="68453" y="127806"/>
                  </a:lnTo>
                  <a:lnTo>
                    <a:pt x="74405" y="126255"/>
                  </a:lnTo>
                  <a:lnTo>
                    <a:pt x="76388" y="124850"/>
                  </a:lnTo>
                  <a:lnTo>
                    <a:pt x="77712" y="122921"/>
                  </a:lnTo>
                  <a:lnTo>
                    <a:pt x="78593" y="120642"/>
                  </a:lnTo>
                  <a:lnTo>
                    <a:pt x="80173" y="119123"/>
                  </a:lnTo>
                  <a:lnTo>
                    <a:pt x="89838" y="114040"/>
                  </a:lnTo>
                  <a:lnTo>
                    <a:pt x="92631" y="111745"/>
                  </a:lnTo>
                  <a:lnTo>
                    <a:pt x="95734" y="106550"/>
                  </a:lnTo>
                  <a:lnTo>
                    <a:pt x="98881" y="92193"/>
                  </a:lnTo>
                  <a:lnTo>
                    <a:pt x="104256" y="82327"/>
                  </a:lnTo>
                  <a:lnTo>
                    <a:pt x="105861" y="72639"/>
                  </a:lnTo>
                  <a:lnTo>
                    <a:pt x="103930" y="64365"/>
                  </a:lnTo>
                  <a:lnTo>
                    <a:pt x="100755" y="57380"/>
                  </a:lnTo>
                  <a:lnTo>
                    <a:pt x="97976" y="47869"/>
                  </a:lnTo>
                  <a:lnTo>
                    <a:pt x="93810" y="41780"/>
                  </a:lnTo>
                  <a:lnTo>
                    <a:pt x="88651" y="38413"/>
                  </a:lnTo>
                  <a:lnTo>
                    <a:pt x="85887" y="37514"/>
                  </a:lnTo>
                  <a:lnTo>
                    <a:pt x="84043" y="35924"/>
                  </a:lnTo>
                  <a:lnTo>
                    <a:pt x="81995" y="31510"/>
                  </a:lnTo>
                  <a:lnTo>
                    <a:pt x="80457" y="29936"/>
                  </a:lnTo>
                  <a:lnTo>
                    <a:pt x="64229" y="20928"/>
                  </a:lnTo>
                  <a:lnTo>
                    <a:pt x="44638" y="178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5"/>
            <p:cNvSpPr/>
            <p:nvPr/>
          </p:nvSpPr>
          <p:spPr>
            <a:xfrm>
              <a:off x="7045523" y="2232422"/>
              <a:ext cx="62509" cy="142876"/>
            </a:xfrm>
            <a:custGeom>
              <a:avLst/>
              <a:gdLst/>
              <a:ahLst/>
              <a:cxnLst/>
              <a:rect l="0" t="0" r="0" b="0"/>
              <a:pathLst>
                <a:path w="62509" h="142876">
                  <a:moveTo>
                    <a:pt x="0" y="35719"/>
                  </a:moveTo>
                  <a:lnTo>
                    <a:pt x="0" y="43407"/>
                  </a:lnTo>
                  <a:lnTo>
                    <a:pt x="6137" y="51532"/>
                  </a:lnTo>
                  <a:lnTo>
                    <a:pt x="8103" y="59807"/>
                  </a:lnTo>
                  <a:lnTo>
                    <a:pt x="8924" y="103354"/>
                  </a:lnTo>
                  <a:lnTo>
                    <a:pt x="8930" y="142874"/>
                  </a:lnTo>
                  <a:lnTo>
                    <a:pt x="1241" y="142875"/>
                  </a:lnTo>
                  <a:lnTo>
                    <a:pt x="828" y="141883"/>
                  </a:lnTo>
                  <a:lnTo>
                    <a:pt x="11" y="113063"/>
                  </a:lnTo>
                  <a:lnTo>
                    <a:pt x="2650" y="107136"/>
                  </a:lnTo>
                  <a:lnTo>
                    <a:pt x="6139" y="101194"/>
                  </a:lnTo>
                  <a:lnTo>
                    <a:pt x="8103" y="91278"/>
                  </a:lnTo>
                  <a:lnTo>
                    <a:pt x="9677" y="77206"/>
                  </a:lnTo>
                  <a:lnTo>
                    <a:pt x="15987" y="66312"/>
                  </a:lnTo>
                  <a:lnTo>
                    <a:pt x="23148" y="56800"/>
                  </a:lnTo>
                  <a:lnTo>
                    <a:pt x="28716" y="44697"/>
                  </a:lnTo>
                  <a:lnTo>
                    <a:pt x="32606" y="38717"/>
                  </a:lnTo>
                  <a:lnTo>
                    <a:pt x="35789" y="29772"/>
                  </a:lnTo>
                  <a:lnTo>
                    <a:pt x="40050" y="23815"/>
                  </a:lnTo>
                  <a:lnTo>
                    <a:pt x="45250" y="20506"/>
                  </a:lnTo>
                  <a:lnTo>
                    <a:pt x="48027" y="19624"/>
                  </a:lnTo>
                  <a:lnTo>
                    <a:pt x="49877" y="18044"/>
                  </a:lnTo>
                  <a:lnTo>
                    <a:pt x="6250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6"/>
            <p:cNvSpPr/>
            <p:nvPr/>
          </p:nvSpPr>
          <p:spPr>
            <a:xfrm>
              <a:off x="7129757" y="2233405"/>
              <a:ext cx="147939" cy="141771"/>
            </a:xfrm>
            <a:custGeom>
              <a:avLst/>
              <a:gdLst/>
              <a:ahLst/>
              <a:cxnLst/>
              <a:rect l="0" t="0" r="0" b="0"/>
              <a:pathLst>
                <a:path w="147939" h="141771">
                  <a:moveTo>
                    <a:pt x="147938" y="16876"/>
                  </a:moveTo>
                  <a:lnTo>
                    <a:pt x="143198" y="16876"/>
                  </a:lnTo>
                  <a:lnTo>
                    <a:pt x="141801" y="15884"/>
                  </a:lnTo>
                  <a:lnTo>
                    <a:pt x="140871" y="14230"/>
                  </a:lnTo>
                  <a:lnTo>
                    <a:pt x="139377" y="9188"/>
                  </a:lnTo>
                  <a:lnTo>
                    <a:pt x="136527" y="8498"/>
                  </a:lnTo>
                  <a:lnTo>
                    <a:pt x="126612" y="8055"/>
                  </a:lnTo>
                  <a:lnTo>
                    <a:pt x="120931" y="5349"/>
                  </a:lnTo>
                  <a:lnTo>
                    <a:pt x="118027" y="3238"/>
                  </a:lnTo>
                  <a:lnTo>
                    <a:pt x="116091" y="2823"/>
                  </a:lnTo>
                  <a:lnTo>
                    <a:pt x="114801" y="3539"/>
                  </a:lnTo>
                  <a:lnTo>
                    <a:pt x="113940" y="5008"/>
                  </a:lnTo>
                  <a:lnTo>
                    <a:pt x="112375" y="4995"/>
                  </a:lnTo>
                  <a:lnTo>
                    <a:pt x="102733" y="492"/>
                  </a:lnTo>
                  <a:lnTo>
                    <a:pt x="99942" y="0"/>
                  </a:lnTo>
                  <a:lnTo>
                    <a:pt x="97089" y="665"/>
                  </a:lnTo>
                  <a:lnTo>
                    <a:pt x="85382" y="6214"/>
                  </a:lnTo>
                  <a:lnTo>
                    <a:pt x="61644" y="7845"/>
                  </a:lnTo>
                  <a:lnTo>
                    <a:pt x="49323" y="15001"/>
                  </a:lnTo>
                  <a:lnTo>
                    <a:pt x="37729" y="16506"/>
                  </a:lnTo>
                  <a:lnTo>
                    <a:pt x="35770" y="17621"/>
                  </a:lnTo>
                  <a:lnTo>
                    <a:pt x="34464" y="19357"/>
                  </a:lnTo>
                  <a:lnTo>
                    <a:pt x="32021" y="23932"/>
                  </a:lnTo>
                  <a:lnTo>
                    <a:pt x="8183" y="50454"/>
                  </a:lnTo>
                  <a:lnTo>
                    <a:pt x="5987" y="58796"/>
                  </a:lnTo>
                  <a:lnTo>
                    <a:pt x="5474" y="64611"/>
                  </a:lnTo>
                  <a:lnTo>
                    <a:pt x="2600" y="70503"/>
                  </a:lnTo>
                  <a:lnTo>
                    <a:pt x="445" y="73463"/>
                  </a:lnTo>
                  <a:lnTo>
                    <a:pt x="0" y="76429"/>
                  </a:lnTo>
                  <a:lnTo>
                    <a:pt x="695" y="79399"/>
                  </a:lnTo>
                  <a:lnTo>
                    <a:pt x="3122" y="85344"/>
                  </a:lnTo>
                  <a:lnTo>
                    <a:pt x="5885" y="103197"/>
                  </a:lnTo>
                  <a:lnTo>
                    <a:pt x="9728" y="109150"/>
                  </a:lnTo>
                  <a:lnTo>
                    <a:pt x="14743" y="112457"/>
                  </a:lnTo>
                  <a:lnTo>
                    <a:pt x="20279" y="114919"/>
                  </a:lnTo>
                  <a:lnTo>
                    <a:pt x="40801" y="130480"/>
                  </a:lnTo>
                  <a:lnTo>
                    <a:pt x="46744" y="132851"/>
                  </a:lnTo>
                  <a:lnTo>
                    <a:pt x="55667" y="138772"/>
                  </a:lnTo>
                  <a:lnTo>
                    <a:pt x="64595" y="140968"/>
                  </a:lnTo>
                  <a:lnTo>
                    <a:pt x="84218" y="141770"/>
                  </a:lnTo>
                  <a:lnTo>
                    <a:pt x="92498" y="139192"/>
                  </a:lnTo>
                  <a:lnTo>
                    <a:pt x="112220" y="1240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7"/>
            <p:cNvSpPr/>
            <p:nvPr/>
          </p:nvSpPr>
          <p:spPr>
            <a:xfrm>
              <a:off x="7245762" y="2152055"/>
              <a:ext cx="31934" cy="205384"/>
            </a:xfrm>
            <a:custGeom>
              <a:avLst/>
              <a:gdLst/>
              <a:ahLst/>
              <a:cxnLst/>
              <a:rect l="0" t="0" r="0" b="0"/>
              <a:pathLst>
                <a:path w="31934" h="205384">
                  <a:moveTo>
                    <a:pt x="5144" y="0"/>
                  </a:moveTo>
                  <a:lnTo>
                    <a:pt x="0" y="0"/>
                  </a:lnTo>
                  <a:lnTo>
                    <a:pt x="2196" y="0"/>
                  </a:lnTo>
                  <a:lnTo>
                    <a:pt x="3179" y="992"/>
                  </a:lnTo>
                  <a:lnTo>
                    <a:pt x="4885" y="7688"/>
                  </a:lnTo>
                  <a:lnTo>
                    <a:pt x="5137" y="29888"/>
                  </a:lnTo>
                  <a:lnTo>
                    <a:pt x="7787" y="35773"/>
                  </a:lnTo>
                  <a:lnTo>
                    <a:pt x="9883" y="38731"/>
                  </a:lnTo>
                  <a:lnTo>
                    <a:pt x="12832" y="52376"/>
                  </a:lnTo>
                  <a:lnTo>
                    <a:pt x="14821" y="68627"/>
                  </a:lnTo>
                  <a:lnTo>
                    <a:pt x="21094" y="89917"/>
                  </a:lnTo>
                  <a:lnTo>
                    <a:pt x="23745" y="118152"/>
                  </a:lnTo>
                  <a:lnTo>
                    <a:pt x="27633" y="126264"/>
                  </a:lnTo>
                  <a:lnTo>
                    <a:pt x="28074" y="130809"/>
                  </a:lnTo>
                  <a:lnTo>
                    <a:pt x="25939" y="146686"/>
                  </a:lnTo>
                  <a:lnTo>
                    <a:pt x="31933" y="2053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8"/>
            <p:cNvSpPr/>
            <p:nvPr/>
          </p:nvSpPr>
          <p:spPr>
            <a:xfrm>
              <a:off x="5893595" y="2455664"/>
              <a:ext cx="1526976" cy="62509"/>
            </a:xfrm>
            <a:custGeom>
              <a:avLst/>
              <a:gdLst/>
              <a:ahLst/>
              <a:cxnLst/>
              <a:rect l="0" t="0" r="0" b="0"/>
              <a:pathLst>
                <a:path w="1526976" h="62509">
                  <a:moveTo>
                    <a:pt x="0" y="17859"/>
                  </a:moveTo>
                  <a:lnTo>
                    <a:pt x="4739" y="17859"/>
                  </a:lnTo>
                  <a:lnTo>
                    <a:pt x="6136" y="16867"/>
                  </a:lnTo>
                  <a:lnTo>
                    <a:pt x="7067" y="15214"/>
                  </a:lnTo>
                  <a:lnTo>
                    <a:pt x="7687" y="13119"/>
                  </a:lnTo>
                  <a:lnTo>
                    <a:pt x="9093" y="11723"/>
                  </a:lnTo>
                  <a:lnTo>
                    <a:pt x="13301" y="10171"/>
                  </a:lnTo>
                  <a:lnTo>
                    <a:pt x="55323" y="8939"/>
                  </a:lnTo>
                  <a:lnTo>
                    <a:pt x="92549" y="7938"/>
                  </a:lnTo>
                  <a:lnTo>
                    <a:pt x="129008" y="828"/>
                  </a:lnTo>
                  <a:lnTo>
                    <a:pt x="172806" y="73"/>
                  </a:lnTo>
                  <a:lnTo>
                    <a:pt x="214725" y="10"/>
                  </a:lnTo>
                  <a:lnTo>
                    <a:pt x="256368" y="1"/>
                  </a:lnTo>
                  <a:lnTo>
                    <a:pt x="291741" y="0"/>
                  </a:lnTo>
                  <a:lnTo>
                    <a:pt x="329817" y="0"/>
                  </a:lnTo>
                  <a:lnTo>
                    <a:pt x="368647" y="0"/>
                  </a:lnTo>
                  <a:lnTo>
                    <a:pt x="402585" y="0"/>
                  </a:lnTo>
                  <a:lnTo>
                    <a:pt x="444868" y="0"/>
                  </a:lnTo>
                  <a:lnTo>
                    <a:pt x="489012" y="0"/>
                  </a:lnTo>
                  <a:lnTo>
                    <a:pt x="524128" y="0"/>
                  </a:lnTo>
                  <a:lnTo>
                    <a:pt x="559668" y="0"/>
                  </a:lnTo>
                  <a:lnTo>
                    <a:pt x="596326" y="0"/>
                  </a:lnTo>
                  <a:lnTo>
                    <a:pt x="637173" y="0"/>
                  </a:lnTo>
                  <a:lnTo>
                    <a:pt x="674853" y="0"/>
                  </a:lnTo>
                  <a:lnTo>
                    <a:pt x="711152" y="992"/>
                  </a:lnTo>
                  <a:lnTo>
                    <a:pt x="748035" y="6137"/>
                  </a:lnTo>
                  <a:lnTo>
                    <a:pt x="788950" y="8102"/>
                  </a:lnTo>
                  <a:lnTo>
                    <a:pt x="826649" y="8685"/>
                  </a:lnTo>
                  <a:lnTo>
                    <a:pt x="862955" y="8857"/>
                  </a:lnTo>
                  <a:lnTo>
                    <a:pt x="899840" y="8908"/>
                  </a:lnTo>
                  <a:lnTo>
                    <a:pt x="940755" y="8923"/>
                  </a:lnTo>
                  <a:lnTo>
                    <a:pt x="978454" y="9920"/>
                  </a:lnTo>
                  <a:lnTo>
                    <a:pt x="1014759" y="15066"/>
                  </a:lnTo>
                  <a:lnTo>
                    <a:pt x="1050652" y="17032"/>
                  </a:lnTo>
                  <a:lnTo>
                    <a:pt x="1086422" y="17614"/>
                  </a:lnTo>
                  <a:lnTo>
                    <a:pt x="1122157" y="17787"/>
                  </a:lnTo>
                  <a:lnTo>
                    <a:pt x="1156888" y="18830"/>
                  </a:lnTo>
                  <a:lnTo>
                    <a:pt x="1198439" y="24923"/>
                  </a:lnTo>
                  <a:lnTo>
                    <a:pt x="1239828" y="26421"/>
                  </a:lnTo>
                  <a:lnTo>
                    <a:pt x="1276668" y="32853"/>
                  </a:lnTo>
                  <a:lnTo>
                    <a:pt x="1312609" y="35153"/>
                  </a:lnTo>
                  <a:lnTo>
                    <a:pt x="1356312" y="35644"/>
                  </a:lnTo>
                  <a:lnTo>
                    <a:pt x="1376969" y="36689"/>
                  </a:lnTo>
                  <a:lnTo>
                    <a:pt x="1418907" y="43819"/>
                  </a:lnTo>
                  <a:lnTo>
                    <a:pt x="1433660" y="45395"/>
                  </a:lnTo>
                  <a:lnTo>
                    <a:pt x="1461477" y="52729"/>
                  </a:lnTo>
                  <a:lnTo>
                    <a:pt x="1493826" y="53545"/>
                  </a:lnTo>
                  <a:lnTo>
                    <a:pt x="1500006" y="56209"/>
                  </a:lnTo>
                  <a:lnTo>
                    <a:pt x="1506059" y="59709"/>
                  </a:lnTo>
                  <a:lnTo>
                    <a:pt x="1517855" y="62262"/>
                  </a:lnTo>
                  <a:lnTo>
                    <a:pt x="1526975" y="625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7"/>
          <p:cNvGrpSpPr/>
          <p:nvPr/>
        </p:nvGrpSpPr>
        <p:grpSpPr>
          <a:xfrm>
            <a:off x="3955852" y="1419820"/>
            <a:ext cx="4223743" cy="205384"/>
            <a:chOff x="3955852" y="1419820"/>
            <a:chExt cx="4223743" cy="205384"/>
          </a:xfrm>
        </p:grpSpPr>
        <p:sp>
          <p:nvSpPr>
            <p:cNvPr id="44" name="SMARTInkShape-39"/>
            <p:cNvSpPr/>
            <p:nvPr/>
          </p:nvSpPr>
          <p:spPr>
            <a:xfrm>
              <a:off x="3955852" y="1491258"/>
              <a:ext cx="8930" cy="8931"/>
            </a:xfrm>
            <a:custGeom>
              <a:avLst/>
              <a:gdLst/>
              <a:ahLst/>
              <a:cxnLst/>
              <a:rect l="0" t="0" r="0" b="0"/>
              <a:pathLst>
                <a:path w="8930" h="8931">
                  <a:moveTo>
                    <a:pt x="8929" y="8930"/>
                  </a:moveTo>
                  <a:lnTo>
                    <a:pt x="4189" y="8930"/>
                  </a:lnTo>
                  <a:lnTo>
                    <a:pt x="2792" y="7937"/>
                  </a:lnTo>
                  <a:lnTo>
                    <a:pt x="1861" y="628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0"/>
            <p:cNvSpPr/>
            <p:nvPr/>
          </p:nvSpPr>
          <p:spPr>
            <a:xfrm>
              <a:off x="4000500" y="1419820"/>
              <a:ext cx="4179095" cy="205384"/>
            </a:xfrm>
            <a:custGeom>
              <a:avLst/>
              <a:gdLst/>
              <a:ahLst/>
              <a:cxnLst/>
              <a:rect l="0" t="0" r="0" b="0"/>
              <a:pathLst>
                <a:path w="4179095" h="205384">
                  <a:moveTo>
                    <a:pt x="0" y="0"/>
                  </a:moveTo>
                  <a:lnTo>
                    <a:pt x="0" y="4741"/>
                  </a:lnTo>
                  <a:lnTo>
                    <a:pt x="2646" y="9714"/>
                  </a:lnTo>
                  <a:lnTo>
                    <a:pt x="6137" y="15232"/>
                  </a:lnTo>
                  <a:lnTo>
                    <a:pt x="24088" y="56913"/>
                  </a:lnTo>
                  <a:lnTo>
                    <a:pt x="41696" y="97450"/>
                  </a:lnTo>
                  <a:lnTo>
                    <a:pt x="56229" y="117403"/>
                  </a:lnTo>
                  <a:lnTo>
                    <a:pt x="75571" y="138896"/>
                  </a:lnTo>
                  <a:lnTo>
                    <a:pt x="84476" y="154650"/>
                  </a:lnTo>
                  <a:lnTo>
                    <a:pt x="101302" y="172630"/>
                  </a:lnTo>
                  <a:lnTo>
                    <a:pt x="107200" y="175943"/>
                  </a:lnTo>
                  <a:lnTo>
                    <a:pt x="119071" y="178070"/>
                  </a:lnTo>
                  <a:lnTo>
                    <a:pt x="136923" y="178548"/>
                  </a:lnTo>
                  <a:lnTo>
                    <a:pt x="142876" y="175928"/>
                  </a:lnTo>
                  <a:lnTo>
                    <a:pt x="157758" y="164352"/>
                  </a:lnTo>
                  <a:lnTo>
                    <a:pt x="169664" y="158803"/>
                  </a:lnTo>
                  <a:lnTo>
                    <a:pt x="175617" y="152931"/>
                  </a:lnTo>
                  <a:lnTo>
                    <a:pt x="205383" y="109167"/>
                  </a:lnTo>
                  <a:lnTo>
                    <a:pt x="221258" y="92538"/>
                  </a:lnTo>
                  <a:lnTo>
                    <a:pt x="235332" y="82430"/>
                  </a:lnTo>
                  <a:lnTo>
                    <a:pt x="246227" y="69293"/>
                  </a:lnTo>
                  <a:lnTo>
                    <a:pt x="264841" y="56967"/>
                  </a:lnTo>
                  <a:lnTo>
                    <a:pt x="273822" y="54582"/>
                  </a:lnTo>
                  <a:lnTo>
                    <a:pt x="297655" y="53618"/>
                  </a:lnTo>
                  <a:lnTo>
                    <a:pt x="303609" y="56242"/>
                  </a:lnTo>
                  <a:lnTo>
                    <a:pt x="346396" y="96386"/>
                  </a:lnTo>
                  <a:lnTo>
                    <a:pt x="356636" y="109257"/>
                  </a:lnTo>
                  <a:lnTo>
                    <a:pt x="363888" y="119004"/>
                  </a:lnTo>
                  <a:lnTo>
                    <a:pt x="382066" y="135992"/>
                  </a:lnTo>
                  <a:lnTo>
                    <a:pt x="412390" y="175737"/>
                  </a:lnTo>
                  <a:lnTo>
                    <a:pt x="439171" y="198918"/>
                  </a:lnTo>
                  <a:lnTo>
                    <a:pt x="448526" y="202510"/>
                  </a:lnTo>
                  <a:lnTo>
                    <a:pt x="453799" y="203467"/>
                  </a:lnTo>
                  <a:lnTo>
                    <a:pt x="462303" y="201886"/>
                  </a:lnTo>
                  <a:lnTo>
                    <a:pt x="470382" y="198868"/>
                  </a:lnTo>
                  <a:lnTo>
                    <a:pt x="485094" y="196177"/>
                  </a:lnTo>
                  <a:lnTo>
                    <a:pt x="507376" y="184119"/>
                  </a:lnTo>
                  <a:lnTo>
                    <a:pt x="515881" y="175758"/>
                  </a:lnTo>
                  <a:lnTo>
                    <a:pt x="523960" y="166420"/>
                  </a:lnTo>
                  <a:lnTo>
                    <a:pt x="565462" y="136993"/>
                  </a:lnTo>
                  <a:lnTo>
                    <a:pt x="604219" y="102196"/>
                  </a:lnTo>
                  <a:lnTo>
                    <a:pt x="610184" y="99991"/>
                  </a:lnTo>
                  <a:lnTo>
                    <a:pt x="645546" y="98273"/>
                  </a:lnTo>
                  <a:lnTo>
                    <a:pt x="651704" y="100893"/>
                  </a:lnTo>
                  <a:lnTo>
                    <a:pt x="657747" y="104373"/>
                  </a:lnTo>
                  <a:lnTo>
                    <a:pt x="681810" y="114041"/>
                  </a:lnTo>
                  <a:lnTo>
                    <a:pt x="708360" y="132043"/>
                  </a:lnTo>
                  <a:lnTo>
                    <a:pt x="725350" y="149959"/>
                  </a:lnTo>
                  <a:lnTo>
                    <a:pt x="769569" y="181539"/>
                  </a:lnTo>
                  <a:lnTo>
                    <a:pt x="778924" y="184864"/>
                  </a:lnTo>
                  <a:lnTo>
                    <a:pt x="805925" y="188166"/>
                  </a:lnTo>
                  <a:lnTo>
                    <a:pt x="823446" y="194522"/>
                  </a:lnTo>
                  <a:lnTo>
                    <a:pt x="840982" y="196072"/>
                  </a:lnTo>
                  <a:lnTo>
                    <a:pt x="877361" y="187337"/>
                  </a:lnTo>
                  <a:lnTo>
                    <a:pt x="921994" y="163629"/>
                  </a:lnTo>
                  <a:lnTo>
                    <a:pt x="966642" y="128818"/>
                  </a:lnTo>
                  <a:lnTo>
                    <a:pt x="1006456" y="96524"/>
                  </a:lnTo>
                  <a:lnTo>
                    <a:pt x="1029965" y="84588"/>
                  </a:lnTo>
                  <a:lnTo>
                    <a:pt x="1051072" y="78555"/>
                  </a:lnTo>
                  <a:lnTo>
                    <a:pt x="1059479" y="74601"/>
                  </a:lnTo>
                  <a:lnTo>
                    <a:pt x="1096725" y="71561"/>
                  </a:lnTo>
                  <a:lnTo>
                    <a:pt x="1105236" y="74139"/>
                  </a:lnTo>
                  <a:lnTo>
                    <a:pt x="1113317" y="77599"/>
                  </a:lnTo>
                  <a:lnTo>
                    <a:pt x="1128032" y="80539"/>
                  </a:lnTo>
                  <a:lnTo>
                    <a:pt x="1140108" y="88246"/>
                  </a:lnTo>
                  <a:lnTo>
                    <a:pt x="1184568" y="122811"/>
                  </a:lnTo>
                  <a:lnTo>
                    <a:pt x="1229212" y="158499"/>
                  </a:lnTo>
                  <a:lnTo>
                    <a:pt x="1245053" y="171758"/>
                  </a:lnTo>
                  <a:lnTo>
                    <a:pt x="1278857" y="185262"/>
                  </a:lnTo>
                  <a:lnTo>
                    <a:pt x="1295371" y="189499"/>
                  </a:lnTo>
                  <a:lnTo>
                    <a:pt x="1312831" y="194393"/>
                  </a:lnTo>
                  <a:lnTo>
                    <a:pt x="1331769" y="196046"/>
                  </a:lnTo>
                  <a:lnTo>
                    <a:pt x="1368474" y="187335"/>
                  </a:lnTo>
                  <a:lnTo>
                    <a:pt x="1408292" y="166564"/>
                  </a:lnTo>
                  <a:lnTo>
                    <a:pt x="1452940" y="132207"/>
                  </a:lnTo>
                  <a:lnTo>
                    <a:pt x="1497588" y="96524"/>
                  </a:lnTo>
                  <a:lnTo>
                    <a:pt x="1524380" y="83181"/>
                  </a:lnTo>
                  <a:lnTo>
                    <a:pt x="1560090" y="72844"/>
                  </a:lnTo>
                  <a:lnTo>
                    <a:pt x="1595275" y="80614"/>
                  </a:lnTo>
                  <a:lnTo>
                    <a:pt x="1634297" y="98416"/>
                  </a:lnTo>
                  <a:lnTo>
                    <a:pt x="1669866" y="118749"/>
                  </a:lnTo>
                  <a:lnTo>
                    <a:pt x="1681764" y="127191"/>
                  </a:lnTo>
                  <a:lnTo>
                    <a:pt x="1699619" y="133929"/>
                  </a:lnTo>
                  <a:lnTo>
                    <a:pt x="1741289" y="160298"/>
                  </a:lnTo>
                  <a:lnTo>
                    <a:pt x="1753195" y="165502"/>
                  </a:lnTo>
                  <a:lnTo>
                    <a:pt x="1795051" y="175436"/>
                  </a:lnTo>
                  <a:lnTo>
                    <a:pt x="1839352" y="178409"/>
                  </a:lnTo>
                  <a:lnTo>
                    <a:pt x="1881177" y="178583"/>
                  </a:lnTo>
                  <a:lnTo>
                    <a:pt x="1904998" y="177600"/>
                  </a:lnTo>
                  <a:lnTo>
                    <a:pt x="1946672" y="167570"/>
                  </a:lnTo>
                  <a:lnTo>
                    <a:pt x="1988345" y="148706"/>
                  </a:lnTo>
                  <a:lnTo>
                    <a:pt x="2031008" y="126993"/>
                  </a:lnTo>
                  <a:lnTo>
                    <a:pt x="2072844" y="103023"/>
                  </a:lnTo>
                  <a:lnTo>
                    <a:pt x="2113695" y="90726"/>
                  </a:lnTo>
                  <a:lnTo>
                    <a:pt x="2153930" y="89353"/>
                  </a:lnTo>
                  <a:lnTo>
                    <a:pt x="2164794" y="90314"/>
                  </a:lnTo>
                  <a:lnTo>
                    <a:pt x="2193837" y="101729"/>
                  </a:lnTo>
                  <a:lnTo>
                    <a:pt x="2232978" y="127682"/>
                  </a:lnTo>
                  <a:lnTo>
                    <a:pt x="2274126" y="159155"/>
                  </a:lnTo>
                  <a:lnTo>
                    <a:pt x="2315767" y="184281"/>
                  </a:lnTo>
                  <a:lnTo>
                    <a:pt x="2333626" y="192406"/>
                  </a:lnTo>
                  <a:lnTo>
                    <a:pt x="2375297" y="203284"/>
                  </a:lnTo>
                  <a:lnTo>
                    <a:pt x="2416970" y="205260"/>
                  </a:lnTo>
                  <a:lnTo>
                    <a:pt x="2426229" y="202683"/>
                  </a:lnTo>
                  <a:lnTo>
                    <a:pt x="2450538" y="191137"/>
                  </a:lnTo>
                  <a:lnTo>
                    <a:pt x="2479585" y="183259"/>
                  </a:lnTo>
                  <a:lnTo>
                    <a:pt x="2497174" y="173379"/>
                  </a:lnTo>
                  <a:lnTo>
                    <a:pt x="2513053" y="168781"/>
                  </a:lnTo>
                  <a:lnTo>
                    <a:pt x="2552188" y="140155"/>
                  </a:lnTo>
                  <a:lnTo>
                    <a:pt x="2592660" y="104839"/>
                  </a:lnTo>
                  <a:lnTo>
                    <a:pt x="2629303" y="83663"/>
                  </a:lnTo>
                  <a:lnTo>
                    <a:pt x="2672127" y="65513"/>
                  </a:lnTo>
                  <a:lnTo>
                    <a:pt x="2690568" y="57556"/>
                  </a:lnTo>
                  <a:lnTo>
                    <a:pt x="2732470" y="53811"/>
                  </a:lnTo>
                  <a:lnTo>
                    <a:pt x="2774155" y="53592"/>
                  </a:lnTo>
                  <a:lnTo>
                    <a:pt x="2797969" y="60710"/>
                  </a:lnTo>
                  <a:lnTo>
                    <a:pt x="2821781" y="69025"/>
                  </a:lnTo>
                  <a:lnTo>
                    <a:pt x="2839641" y="73369"/>
                  </a:lnTo>
                  <a:lnTo>
                    <a:pt x="2881313" y="92387"/>
                  </a:lnTo>
                  <a:lnTo>
                    <a:pt x="2921772" y="110143"/>
                  </a:lnTo>
                  <a:lnTo>
                    <a:pt x="2961311" y="120305"/>
                  </a:lnTo>
                  <a:lnTo>
                    <a:pt x="3003330" y="130877"/>
                  </a:lnTo>
                  <a:lnTo>
                    <a:pt x="3045022" y="133766"/>
                  </a:lnTo>
                  <a:lnTo>
                    <a:pt x="3065528" y="131247"/>
                  </a:lnTo>
                  <a:lnTo>
                    <a:pt x="3106979" y="125563"/>
                  </a:lnTo>
                  <a:lnTo>
                    <a:pt x="3127873" y="122532"/>
                  </a:lnTo>
                  <a:lnTo>
                    <a:pt x="3169473" y="106939"/>
                  </a:lnTo>
                  <a:lnTo>
                    <a:pt x="3208355" y="89278"/>
                  </a:lnTo>
                  <a:lnTo>
                    <a:pt x="3223778" y="82343"/>
                  </a:lnTo>
                  <a:lnTo>
                    <a:pt x="3263057" y="56390"/>
                  </a:lnTo>
                  <a:lnTo>
                    <a:pt x="3307104" y="30666"/>
                  </a:lnTo>
                  <a:lnTo>
                    <a:pt x="3350708" y="11986"/>
                  </a:lnTo>
                  <a:lnTo>
                    <a:pt x="3370194" y="3993"/>
                  </a:lnTo>
                  <a:lnTo>
                    <a:pt x="3412435" y="234"/>
                  </a:lnTo>
                  <a:lnTo>
                    <a:pt x="3441077" y="1023"/>
                  </a:lnTo>
                  <a:lnTo>
                    <a:pt x="3457824" y="7139"/>
                  </a:lnTo>
                  <a:lnTo>
                    <a:pt x="3486386" y="22925"/>
                  </a:lnTo>
                  <a:lnTo>
                    <a:pt x="3502668" y="26636"/>
                  </a:lnTo>
                  <a:lnTo>
                    <a:pt x="3515210" y="34571"/>
                  </a:lnTo>
                  <a:lnTo>
                    <a:pt x="3555340" y="65150"/>
                  </a:lnTo>
                  <a:lnTo>
                    <a:pt x="3597041" y="100827"/>
                  </a:lnTo>
                  <a:lnTo>
                    <a:pt x="3632341" y="136025"/>
                  </a:lnTo>
                  <a:lnTo>
                    <a:pt x="3640421" y="145784"/>
                  </a:lnTo>
                  <a:lnTo>
                    <a:pt x="3666218" y="165428"/>
                  </a:lnTo>
                  <a:lnTo>
                    <a:pt x="3698591" y="177187"/>
                  </a:lnTo>
                  <a:lnTo>
                    <a:pt x="3711521" y="179308"/>
                  </a:lnTo>
                  <a:lnTo>
                    <a:pt x="3717614" y="183211"/>
                  </a:lnTo>
                  <a:lnTo>
                    <a:pt x="3721621" y="183656"/>
                  </a:lnTo>
                  <a:lnTo>
                    <a:pt x="3756175" y="177772"/>
                  </a:lnTo>
                  <a:lnTo>
                    <a:pt x="3766271" y="172508"/>
                  </a:lnTo>
                  <a:lnTo>
                    <a:pt x="3780396" y="169515"/>
                  </a:lnTo>
                  <a:lnTo>
                    <a:pt x="3787913" y="165298"/>
                  </a:lnTo>
                  <a:lnTo>
                    <a:pt x="3828349" y="126560"/>
                  </a:lnTo>
                  <a:lnTo>
                    <a:pt x="3862450" y="95331"/>
                  </a:lnTo>
                  <a:lnTo>
                    <a:pt x="3903505" y="69538"/>
                  </a:lnTo>
                  <a:lnTo>
                    <a:pt x="3935854" y="55852"/>
                  </a:lnTo>
                  <a:lnTo>
                    <a:pt x="3976677" y="53590"/>
                  </a:lnTo>
                  <a:lnTo>
                    <a:pt x="3982636" y="56229"/>
                  </a:lnTo>
                  <a:lnTo>
                    <a:pt x="4024313" y="95259"/>
                  </a:lnTo>
                  <a:lnTo>
                    <a:pt x="4065102" y="133394"/>
                  </a:lnTo>
                  <a:lnTo>
                    <a:pt x="4104802" y="162438"/>
                  </a:lnTo>
                  <a:lnTo>
                    <a:pt x="4147351" y="185465"/>
                  </a:lnTo>
                  <a:lnTo>
                    <a:pt x="4179094" y="2053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7204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816" y="685800"/>
            <a:ext cx="7696200" cy="487680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Class:</a:t>
            </a:r>
            <a:r>
              <a:rPr lang="en-US" sz="3000" dirty="0" smtClean="0"/>
              <a:t> Comprised of related orders </a:t>
            </a:r>
          </a:p>
          <a:p>
            <a:pPr lvl="1"/>
            <a:r>
              <a:rPr lang="en-US" sz="2800" dirty="0" smtClean="0"/>
              <a:t>EX: Mammalia (warm blooded, body hair, nourish young with milk, breathe air, and have 4 chambered hearts)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17" y="2656114"/>
            <a:ext cx="8733799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6017" y="4648200"/>
            <a:ext cx="8733799" cy="219891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2068" y="3048000"/>
            <a:ext cx="8733799" cy="9906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8317584" y="4038600"/>
            <a:ext cx="826416" cy="5812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0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D101AE9E424C4394361EF058595505" ma:contentTypeVersion="0" ma:contentTypeDescription="Create a new document." ma:contentTypeScope="" ma:versionID="62ef62a165c469f7283869e223f7a98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version>
  <revision id="1.1.46558.0"/>
</version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7629C6-0B68-4ECA-94EE-BCF196DF51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D10C3DF-42DE-420D-BF3D-12C4DF149E6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930D10B-8947-4635-A62A-9FA3C650A341}">
  <ds:schemaRefs/>
</ds:datastoreItem>
</file>

<file path=customXml/itemProps4.xml><?xml version="1.0" encoding="utf-8"?>
<ds:datastoreItem xmlns:ds="http://schemas.openxmlformats.org/officeDocument/2006/customXml" ds:itemID="{FECDBA1F-4B9A-43FE-BED5-9D4E326B9B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1047</TotalTime>
  <Words>900</Words>
  <Application>Microsoft Office PowerPoint</Application>
  <PresentationFormat>On-screen Show (4:3)</PresentationFormat>
  <Paragraphs>276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Austin</vt:lpstr>
      <vt:lpstr> Classification</vt:lpstr>
      <vt:lpstr>PowerPoint Presentation</vt:lpstr>
      <vt:lpstr>Taxonomy</vt:lpstr>
      <vt:lpstr>Aristotle</vt:lpstr>
      <vt:lpstr>Carolus Linnaeus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Binomial Nomenclature</vt:lpstr>
      <vt:lpstr>2 Kingdoms</vt:lpstr>
      <vt:lpstr>The Tree of Life Evolves</vt:lpstr>
      <vt:lpstr>Eubacteria</vt:lpstr>
      <vt:lpstr>Archaebacteria</vt:lpstr>
      <vt:lpstr>Protists</vt:lpstr>
      <vt:lpstr>Fungi</vt:lpstr>
      <vt:lpstr>Plants</vt:lpstr>
      <vt:lpstr>Animals</vt:lpstr>
      <vt:lpstr>Order Amongst Diversity</vt:lpstr>
      <vt:lpstr>Domains</vt:lpstr>
      <vt:lpstr>PowerPoint Presentation</vt:lpstr>
      <vt:lpstr>Key Characteristics of  Domains and Kingdoms</vt:lpstr>
      <vt:lpstr>Invertebrates</vt:lpstr>
      <vt:lpstr>PowerPoint Presentation</vt:lpstr>
      <vt:lpstr>Vertebrates</vt:lpstr>
      <vt:lpstr>PowerPoint Presentation</vt:lpstr>
      <vt:lpstr>Trends in Animal Evolution</vt:lpstr>
    </vt:vector>
  </TitlesOfParts>
  <Company>Township High School District 113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LEC: Classification</dc:title>
  <dc:creator>Piggott, Kristen</dc:creator>
  <cp:lastModifiedBy>Julia Tarlton</cp:lastModifiedBy>
  <cp:revision>39</cp:revision>
  <dcterms:created xsi:type="dcterms:W3CDTF">2012-04-19T19:38:28Z</dcterms:created>
  <dcterms:modified xsi:type="dcterms:W3CDTF">2014-12-05T20:11:23Z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0x01010019D101AE9E424C4394361EF058595505</vt:lpwstr>
  </property>
</Properties>
</file>